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475" r:id="rId2"/>
    <p:sldId id="485" r:id="rId3"/>
    <p:sldId id="540" r:id="rId4"/>
    <p:sldId id="491" r:id="rId5"/>
    <p:sldId id="503" r:id="rId6"/>
    <p:sldId id="489" r:id="rId7"/>
    <p:sldId id="488" r:id="rId8"/>
    <p:sldId id="493" r:id="rId9"/>
    <p:sldId id="577" r:id="rId10"/>
    <p:sldId id="569" r:id="rId11"/>
    <p:sldId id="494" r:id="rId12"/>
    <p:sldId id="500" r:id="rId13"/>
    <p:sldId id="495" r:id="rId14"/>
    <p:sldId id="570" r:id="rId15"/>
    <p:sldId id="572" r:id="rId16"/>
    <p:sldId id="576" r:id="rId17"/>
    <p:sldId id="520" r:id="rId18"/>
    <p:sldId id="499" r:id="rId19"/>
    <p:sldId id="496" r:id="rId20"/>
    <p:sldId id="497" r:id="rId21"/>
    <p:sldId id="519" r:id="rId22"/>
    <p:sldId id="518" r:id="rId23"/>
    <p:sldId id="498" r:id="rId24"/>
    <p:sldId id="571" r:id="rId25"/>
    <p:sldId id="501" r:id="rId26"/>
    <p:sldId id="502" r:id="rId27"/>
    <p:sldId id="522" r:id="rId28"/>
    <p:sldId id="521" r:id="rId29"/>
    <p:sldId id="523" r:id="rId30"/>
    <p:sldId id="578" r:id="rId31"/>
    <p:sldId id="504" r:id="rId32"/>
    <p:sldId id="541" r:id="rId33"/>
    <p:sldId id="524" r:id="rId34"/>
    <p:sldId id="562" r:id="rId35"/>
    <p:sldId id="563" r:id="rId36"/>
    <p:sldId id="564" r:id="rId37"/>
    <p:sldId id="565" r:id="rId38"/>
    <p:sldId id="566" r:id="rId39"/>
    <p:sldId id="574" r:id="rId40"/>
    <p:sldId id="567" r:id="rId41"/>
    <p:sldId id="573" r:id="rId42"/>
    <p:sldId id="575" r:id="rId43"/>
    <p:sldId id="568" r:id="rId44"/>
    <p:sldId id="538" r:id="rId45"/>
    <p:sldId id="542" r:id="rId46"/>
    <p:sldId id="543" r:id="rId47"/>
    <p:sldId id="544" r:id="rId48"/>
    <p:sldId id="545" r:id="rId49"/>
    <p:sldId id="546" r:id="rId50"/>
    <p:sldId id="547" r:id="rId51"/>
    <p:sldId id="548" r:id="rId52"/>
    <p:sldId id="549" r:id="rId53"/>
    <p:sldId id="550" r:id="rId54"/>
    <p:sldId id="551" r:id="rId55"/>
    <p:sldId id="552" r:id="rId56"/>
    <p:sldId id="553" r:id="rId57"/>
    <p:sldId id="554" r:id="rId58"/>
    <p:sldId id="555" r:id="rId59"/>
    <p:sldId id="556" r:id="rId60"/>
    <p:sldId id="557" r:id="rId61"/>
    <p:sldId id="558" r:id="rId62"/>
    <p:sldId id="559" r:id="rId63"/>
    <p:sldId id="560" r:id="rId64"/>
    <p:sldId id="561" r:id="rId65"/>
    <p:sldId id="539" r:id="rId66"/>
    <p:sldId id="529" r:id="rId67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540"/>
            <p14:sldId id="491"/>
            <p14:sldId id="503"/>
            <p14:sldId id="489"/>
            <p14:sldId id="488"/>
            <p14:sldId id="493"/>
            <p14:sldId id="577"/>
            <p14:sldId id="569"/>
            <p14:sldId id="494"/>
            <p14:sldId id="500"/>
            <p14:sldId id="495"/>
            <p14:sldId id="570"/>
            <p14:sldId id="572"/>
            <p14:sldId id="576"/>
            <p14:sldId id="520"/>
            <p14:sldId id="499"/>
            <p14:sldId id="496"/>
            <p14:sldId id="497"/>
            <p14:sldId id="519"/>
            <p14:sldId id="518"/>
            <p14:sldId id="498"/>
            <p14:sldId id="571"/>
            <p14:sldId id="501"/>
            <p14:sldId id="502"/>
            <p14:sldId id="522"/>
            <p14:sldId id="521"/>
            <p14:sldId id="523"/>
            <p14:sldId id="578"/>
            <p14:sldId id="504"/>
            <p14:sldId id="541"/>
            <p14:sldId id="524"/>
            <p14:sldId id="562"/>
            <p14:sldId id="563"/>
            <p14:sldId id="564"/>
            <p14:sldId id="565"/>
            <p14:sldId id="566"/>
            <p14:sldId id="574"/>
            <p14:sldId id="567"/>
            <p14:sldId id="573"/>
            <p14:sldId id="575"/>
            <p14:sldId id="568"/>
            <p14:sldId id="538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39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8ADC48-9B3B-EFE8-4138-8BB91B5766FB}" name="만규 장" initials="만장" userId="1a8c5d1199aa89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CCFF"/>
    <a:srgbClr val="FF6600"/>
    <a:srgbClr val="FFCCCC"/>
    <a:srgbClr val="FF9999"/>
    <a:srgbClr val="FF0066"/>
    <a:srgbClr val="FF9933"/>
    <a:srgbClr val="FF66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>
        <p:scale>
          <a:sx n="100" d="100"/>
          <a:sy n="100" d="100"/>
        </p:scale>
        <p:origin x="10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B8114C6-568E-4310-548A-ACA4965A9F9C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139338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5AD31A6B-23DA-BE92-0E28-478C48E13390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4146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[4.St Fdn, 6.St Framing]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A63825-457D-A6FE-6DAC-496A021A63D6}"/>
              </a:ext>
            </a:extLst>
          </p:cNvPr>
          <p:cNvSpPr/>
          <p:nvPr/>
        </p:nvSpPr>
        <p:spPr>
          <a:xfrm>
            <a:off x="970561" y="2486480"/>
            <a:ext cx="4676183" cy="3876219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071D0D1-D23D-29E1-F199-A4CCC779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44140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&lt;“Q'ty Cal Type Tag</a:t>
            </a:r>
            <a:r>
              <a:rPr lang="ko-KR" altLang="en-US" sz="1100" dirty="0">
                <a:sym typeface="Wingdings" pitchFamily="2" charset="2"/>
              </a:rPr>
              <a:t>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3DA7-77D4-8429-1D1E-55310E57E130}"/>
              </a:ext>
            </a:extLst>
          </p:cNvPr>
          <p:cNvSpPr txBox="1"/>
          <p:nvPr/>
        </p:nvSpPr>
        <p:spPr>
          <a:xfrm>
            <a:off x="1105034" y="2258639"/>
            <a:ext cx="11624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카테고리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19E3-C2C2-CC70-4055-198FCC34C01C}"/>
              </a:ext>
            </a:extLst>
          </p:cNvPr>
          <p:cNvSpPr txBox="1"/>
          <p:nvPr/>
        </p:nvSpPr>
        <p:spPr>
          <a:xfrm>
            <a:off x="1024349" y="2668347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38191-02AD-4A2C-104D-6F58C61B39F9}"/>
              </a:ext>
            </a:extLst>
          </p:cNvPr>
          <p:cNvSpPr txBox="1"/>
          <p:nvPr/>
        </p:nvSpPr>
        <p:spPr>
          <a:xfrm>
            <a:off x="1024349" y="444139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2F417-194F-7C42-98D1-E49B994B6823}"/>
              </a:ext>
            </a:extLst>
          </p:cNvPr>
          <p:cNvSpPr txBox="1"/>
          <p:nvPr/>
        </p:nvSpPr>
        <p:spPr>
          <a:xfrm>
            <a:off x="1024349" y="5530706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DEFC-7403-D253-CCB6-17F5E66465F6}"/>
              </a:ext>
            </a:extLst>
          </p:cNvPr>
          <p:cNvSpPr txBox="1"/>
          <p:nvPr/>
        </p:nvSpPr>
        <p:spPr>
          <a:xfrm>
            <a:off x="1405893" y="2915090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56A26-730A-793F-E62F-2222D922B9FC}"/>
              </a:ext>
            </a:extLst>
          </p:cNvPr>
          <p:cNvSpPr txBox="1"/>
          <p:nvPr/>
        </p:nvSpPr>
        <p:spPr>
          <a:xfrm>
            <a:off x="1405893" y="4688134"/>
            <a:ext cx="146386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  <a:p>
            <a:r>
              <a:rPr lang="en-US" altLang="ko-KR" sz="1050" dirty="0"/>
              <a:t>Work Master Code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EE20A-E09A-788E-6F97-A63D849278AB}"/>
              </a:ext>
            </a:extLst>
          </p:cNvPr>
          <p:cNvSpPr txBox="1"/>
          <p:nvPr/>
        </p:nvSpPr>
        <p:spPr>
          <a:xfrm>
            <a:off x="1405893" y="5777449"/>
            <a:ext cx="146386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D9B6-21C5-602F-2D60-2E5843C9E24E}"/>
              </a:ext>
            </a:extLst>
          </p:cNvPr>
          <p:cNvSpPr txBox="1"/>
          <p:nvPr/>
        </p:nvSpPr>
        <p:spPr>
          <a:xfrm>
            <a:off x="3078582" y="2915090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C1C9-3837-F59E-0E2B-3E51EA668B0E}"/>
              </a:ext>
            </a:extLst>
          </p:cNvPr>
          <p:cNvSpPr txBox="1"/>
          <p:nvPr/>
        </p:nvSpPr>
        <p:spPr>
          <a:xfrm>
            <a:off x="3078582" y="4688134"/>
            <a:ext cx="71045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F5912-7809-2EB9-35E7-3485D1D34EF0}"/>
              </a:ext>
            </a:extLst>
          </p:cNvPr>
          <p:cNvSpPr txBox="1"/>
          <p:nvPr/>
        </p:nvSpPr>
        <p:spPr>
          <a:xfrm>
            <a:off x="3096506" y="5777449"/>
            <a:ext cx="710451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9CCFC-9B2C-2707-0A40-BE53191E8765}"/>
              </a:ext>
            </a:extLst>
          </p:cNvPr>
          <p:cNvSpPr txBox="1"/>
          <p:nvPr/>
        </p:nvSpPr>
        <p:spPr>
          <a:xfrm>
            <a:off x="3753167" y="2915090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43E0F-E54C-6136-E4C6-3DE96BC7EA90}"/>
              </a:ext>
            </a:extLst>
          </p:cNvPr>
          <p:cNvSpPr txBox="1"/>
          <p:nvPr/>
        </p:nvSpPr>
        <p:spPr>
          <a:xfrm>
            <a:off x="3753167" y="4688134"/>
            <a:ext cx="745717" cy="738664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 * C2</a:t>
            </a: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 * C3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05C93-C65C-0E02-91ED-284FED51A1D0}"/>
              </a:ext>
            </a:extLst>
          </p:cNvPr>
          <p:cNvSpPr txBox="1"/>
          <p:nvPr/>
        </p:nvSpPr>
        <p:spPr>
          <a:xfrm>
            <a:off x="3771091" y="5777449"/>
            <a:ext cx="1822935" cy="415498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V * RE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= 2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(W+L)*(V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/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L))</a:t>
            </a:r>
            <a:endParaRPr lang="pl-PL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58949-F0A1-FE49-A8DA-40AFC7F9E375}"/>
              </a:ext>
            </a:extLst>
          </p:cNvPr>
          <p:cNvGrpSpPr/>
          <p:nvPr/>
        </p:nvGrpSpPr>
        <p:grpSpPr>
          <a:xfrm>
            <a:off x="4240804" y="2417117"/>
            <a:ext cx="3219256" cy="538609"/>
            <a:chOff x="3420871" y="2417117"/>
            <a:chExt cx="3219256" cy="538609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1B793E6-9661-FF4E-C2E0-4257D3C35620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29ABD5-0E41-55BA-100C-3D3BE333C453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B325C-718F-D718-1F58-6CD2F338262A}"/>
              </a:ext>
            </a:extLst>
          </p:cNvPr>
          <p:cNvGrpSpPr/>
          <p:nvPr/>
        </p:nvGrpSpPr>
        <p:grpSpPr>
          <a:xfrm>
            <a:off x="4240804" y="4204525"/>
            <a:ext cx="3219256" cy="538609"/>
            <a:chOff x="3420871" y="2417117"/>
            <a:chExt cx="3219256" cy="538609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3C4D58-C93D-ED3A-C198-82AC9FF2A14D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31AA04-B748-4131-C0D4-97F2DF4DD2EE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A, </a:t>
              </a:r>
              <a:r>
                <a:rPr lang="en-US" altLang="ko-KR" dirty="0"/>
                <a:t>C2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/>
                <a:t>C3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6B2B3-A3CF-51EA-ABE5-8426AD9FA50E}"/>
              </a:ext>
            </a:extLst>
          </p:cNvPr>
          <p:cNvGrpSpPr/>
          <p:nvPr/>
        </p:nvGrpSpPr>
        <p:grpSpPr>
          <a:xfrm>
            <a:off x="4240804" y="5284218"/>
            <a:ext cx="3219256" cy="538609"/>
            <a:chOff x="3420871" y="2417117"/>
            <a:chExt cx="3219256" cy="538609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407B2C5-C8CF-9AD5-411B-3425E56E37DE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29526C-FCD0-8C26-2A36-2614677329B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W, 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7F789-F15E-828E-FBDF-B1A8F5B7C6E3}"/>
              </a:ext>
            </a:extLst>
          </p:cNvPr>
          <p:cNvSpPr txBox="1"/>
          <p:nvPr/>
        </p:nvSpPr>
        <p:spPr>
          <a:xfrm>
            <a:off x="1024349" y="349875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EBCB0D-7869-C9ED-5E18-603C1616EF69}"/>
              </a:ext>
            </a:extLst>
          </p:cNvPr>
          <p:cNvSpPr txBox="1"/>
          <p:nvPr/>
        </p:nvSpPr>
        <p:spPr>
          <a:xfrm>
            <a:off x="3078582" y="3745494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7FF13-C699-1945-E2B3-4C4A6AE7CE3D}"/>
              </a:ext>
            </a:extLst>
          </p:cNvPr>
          <p:cNvSpPr txBox="1"/>
          <p:nvPr/>
        </p:nvSpPr>
        <p:spPr>
          <a:xfrm>
            <a:off x="3753167" y="3745494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8E4D4F-7355-2FC0-B439-84B1A2CD75E6}"/>
              </a:ext>
            </a:extLst>
          </p:cNvPr>
          <p:cNvGrpSpPr/>
          <p:nvPr/>
        </p:nvGrpSpPr>
        <p:grpSpPr>
          <a:xfrm>
            <a:off x="4240804" y="3247521"/>
            <a:ext cx="3219256" cy="538609"/>
            <a:chOff x="3420871" y="2417117"/>
            <a:chExt cx="3219256" cy="53860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D351EC1-2681-FF7A-571F-8A6EA3E4614A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E860BE-A206-FFEB-7202-A6C79B67C28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905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31B342-93A6-5546-A00C-891C97A4BA24}"/>
              </a:ext>
            </a:extLst>
          </p:cNvPr>
          <p:cNvSpPr txBox="1"/>
          <p:nvPr/>
        </p:nvSpPr>
        <p:spPr>
          <a:xfrm>
            <a:off x="1405893" y="3733952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0A572D-1635-737D-B49B-73519DF67293}"/>
              </a:ext>
            </a:extLst>
          </p:cNvPr>
          <p:cNvSpPr/>
          <p:nvPr/>
        </p:nvSpPr>
        <p:spPr>
          <a:xfrm>
            <a:off x="6077267" y="2340393"/>
            <a:ext cx="2401666" cy="152038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9CA8EAB-DA82-15A1-D464-4F5E7637D2B2}"/>
              </a:ext>
            </a:extLst>
          </p:cNvPr>
          <p:cNvSpPr/>
          <p:nvPr/>
        </p:nvSpPr>
        <p:spPr>
          <a:xfrm>
            <a:off x="6077266" y="4153116"/>
            <a:ext cx="2401665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C1B9FB-CA93-89E0-5AAA-0F9B2830D5B9}"/>
              </a:ext>
            </a:extLst>
          </p:cNvPr>
          <p:cNvSpPr/>
          <p:nvPr/>
        </p:nvSpPr>
        <p:spPr>
          <a:xfrm>
            <a:off x="6077267" y="5232234"/>
            <a:ext cx="2401664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3FC0CC5-81C4-03AC-3A08-EB760A083DFF}"/>
              </a:ext>
            </a:extLst>
          </p:cNvPr>
          <p:cNvSpPr/>
          <p:nvPr/>
        </p:nvSpPr>
        <p:spPr>
          <a:xfrm>
            <a:off x="5947067" y="1755266"/>
            <a:ext cx="2787361" cy="4241445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87073E-D8F1-2849-9740-0DA0B8D9A9B5}"/>
              </a:ext>
            </a:extLst>
          </p:cNvPr>
          <p:cNvSpPr txBox="1"/>
          <p:nvPr/>
        </p:nvSpPr>
        <p:spPr>
          <a:xfrm>
            <a:off x="6014511" y="1554148"/>
            <a:ext cx="128701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물량</a:t>
            </a:r>
            <a:r>
              <a:rPr lang="en-US" altLang="ko-KR" sz="1200" dirty="0"/>
              <a:t>Param </a:t>
            </a:r>
            <a:r>
              <a:rPr lang="ko-KR" altLang="en-US" sz="1200" dirty="0"/>
              <a:t>시트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7ACE0-76D2-40EC-D4C7-D94EC4172D2D}"/>
              </a:ext>
            </a:extLst>
          </p:cNvPr>
          <p:cNvSpPr txBox="1"/>
          <p:nvPr/>
        </p:nvSpPr>
        <p:spPr>
          <a:xfrm>
            <a:off x="7022353" y="2132534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40D9-E12E-FDCC-B815-4AECAD1E8843}"/>
              </a:ext>
            </a:extLst>
          </p:cNvPr>
          <p:cNvSpPr txBox="1"/>
          <p:nvPr/>
        </p:nvSpPr>
        <p:spPr>
          <a:xfrm>
            <a:off x="7022353" y="3935642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5DCB37-4F6C-16D4-6D78-31D6A2F44E5B}"/>
              </a:ext>
            </a:extLst>
          </p:cNvPr>
          <p:cNvSpPr txBox="1"/>
          <p:nvPr/>
        </p:nvSpPr>
        <p:spPr>
          <a:xfrm>
            <a:off x="7022353" y="500665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A3EA6D-CDD3-397E-A275-289E5F14FE39}"/>
              </a:ext>
            </a:extLst>
          </p:cNvPr>
          <p:cNvSpPr txBox="1"/>
          <p:nvPr/>
        </p:nvSpPr>
        <p:spPr>
          <a:xfrm>
            <a:off x="2244137" y="2672167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136A99-E4D9-8C18-4E89-DA16616D78F2}"/>
              </a:ext>
            </a:extLst>
          </p:cNvPr>
          <p:cNvSpPr txBox="1"/>
          <p:nvPr/>
        </p:nvSpPr>
        <p:spPr>
          <a:xfrm>
            <a:off x="2244137" y="3518386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D15A96-AEB3-0B90-81CC-EF072EA98521}"/>
              </a:ext>
            </a:extLst>
          </p:cNvPr>
          <p:cNvSpPr txBox="1"/>
          <p:nvPr/>
        </p:nvSpPr>
        <p:spPr>
          <a:xfrm>
            <a:off x="2244137" y="4472169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A0F39-15BE-A8D3-93AF-97383ADA14D8}"/>
              </a:ext>
            </a:extLst>
          </p:cNvPr>
          <p:cNvSpPr txBox="1"/>
          <p:nvPr/>
        </p:nvSpPr>
        <p:spPr>
          <a:xfrm>
            <a:off x="2244137" y="555767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입력값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5547E32D-8FFF-758F-F768-5C8B98ECC9C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19C989-CD98-5BDD-7992-BCD0C00A8DE0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83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sz="1000" dirty="0">
                <a:latin typeface="+mn-ea"/>
              </a:rPr>
              <a:t>입력값 항목에 값이 없는 경우 패밀리 매개변수 항목의 값을 </a:t>
            </a:r>
            <a:r>
              <a:rPr lang="ko-KR" altLang="en-US" dirty="0">
                <a:latin typeface="+mn-ea"/>
              </a:rPr>
              <a:t>가져오</a:t>
            </a:r>
            <a:r>
              <a:rPr lang="ko-KR" altLang="en-US" sz="1000" dirty="0">
                <a:latin typeface="+mn-ea"/>
              </a:rPr>
              <a:t>도록 되어 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따라서 입력값의 항목이 비어 있을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패밀리 매개변수 쪽에 반드시 값이 있어야 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두 군데 모두 값이 없는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객체별 딕셔너리 형성 시 해당 항목은 자동으로 무시 된다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C4772-BDF9-4C5C-9FF1-2455CB66832C}"/>
              </a:ext>
            </a:extLst>
          </p:cNvPr>
          <p:cNvSpPr/>
          <p:nvPr/>
        </p:nvSpPr>
        <p:spPr>
          <a:xfrm>
            <a:off x="6259186" y="2147777"/>
            <a:ext cx="478544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2167ED-1F0C-720A-E17C-985E545CC579}"/>
              </a:ext>
            </a:extLst>
          </p:cNvPr>
          <p:cNvSpPr/>
          <p:nvPr/>
        </p:nvSpPr>
        <p:spPr>
          <a:xfrm>
            <a:off x="8006316" y="2147777"/>
            <a:ext cx="554820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6065830" y="560805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7926528" y="5608052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BC620-3A20-893A-CEDE-287D09780794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875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산출수식 약자는 어떤 하나가 다른 약자에 완전히 포함 되지 않아야 한다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만약 불가피하게 포함되는 경우에는 포함되는 쪽을 아래쪽에 배치하여야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5151430" y="3645653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5120170" y="5031658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23DEEB-4B95-E3BD-D8BF-DBFFF309E990}"/>
              </a:ext>
            </a:extLst>
          </p:cNvPr>
          <p:cNvSpPr/>
          <p:nvPr/>
        </p:nvSpPr>
        <p:spPr>
          <a:xfrm>
            <a:off x="5900559" y="386080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A05C5A-57C3-162F-F1DD-EA0A4F16B7AB}"/>
              </a:ext>
            </a:extLst>
          </p:cNvPr>
          <p:cNvSpPr/>
          <p:nvPr/>
        </p:nvSpPr>
        <p:spPr>
          <a:xfrm>
            <a:off x="5900559" y="499745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9115B8-A62A-4A2B-A0F8-8A1BE1DAC6E1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14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8076A4D-11C9-C7F8-6815-D7A6CD6BA6D3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7.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429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[WM-AR]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96722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</a:t>
            </a:r>
            <a:r>
              <a:rPr lang="ko-KR" altLang="en-US" dirty="0">
                <a:sym typeface="Wingdings" pitchFamily="2" charset="2"/>
              </a:rPr>
              <a:t>주로 </a:t>
            </a:r>
            <a:r>
              <a:rPr lang="en-US" altLang="ko-KR" dirty="0">
                <a:sym typeface="Wingdings" pitchFamily="2" charset="2"/>
              </a:rPr>
              <a:t>Length </a:t>
            </a:r>
            <a:r>
              <a:rPr lang="ko-KR" altLang="en-US" dirty="0">
                <a:sym typeface="Wingdings" pitchFamily="2" charset="2"/>
              </a:rPr>
              <a:t>항목 확인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Units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8F81A9-D382-D879-72A8-5CF8E1517C96}"/>
              </a:ext>
            </a:extLst>
          </p:cNvPr>
          <p:cNvCxnSpPr/>
          <p:nvPr/>
        </p:nvCxnSpPr>
        <p:spPr>
          <a:xfrm>
            <a:off x="7279372" y="3756212"/>
            <a:ext cx="182880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FL+0.00 </a:t>
            </a:r>
            <a:r>
              <a:rPr lang="ko-KR" altLang="en-US" dirty="0">
                <a:sym typeface="Wingdings" pitchFamily="2" charset="2"/>
              </a:rPr>
              <a:t>과</a:t>
            </a:r>
            <a:r>
              <a:rPr lang="en-US" altLang="ko-KR" dirty="0">
                <a:sym typeface="Wingdings" pitchFamily="2" charset="2"/>
              </a:rPr>
              <a:t> GL+0.00</a:t>
            </a:r>
            <a:r>
              <a:rPr lang="ko-KR" altLang="en-US" dirty="0">
                <a:sym typeface="Wingdings" pitchFamily="2" charset="2"/>
              </a:rPr>
              <a:t>을 정확히 모델링 내에서 구분해 주어야 토공상부면 정확 산출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168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Survey Point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높이 설정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2562329" y="3292970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F3143D7D-36FE-59B5-4DDD-E69DE9087F8C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지면하부 혹은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지면에 접하는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RC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</a:t>
            </a:r>
            <a:r>
              <a:rPr lang="ko-KR" altLang="en-US" dirty="0">
                <a:sym typeface="Wingdings" pitchFamily="2" charset="2"/>
              </a:rPr>
              <a:t>는 패밀리 타입 명에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SOG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를 포함해야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(Foundation, Tie Girder, Pit, Trench </a:t>
            </a:r>
            <a:r>
              <a:rPr lang="ko-KR" altLang="en-US" dirty="0">
                <a:sym typeface="Wingdings" pitchFamily="2" charset="2"/>
              </a:rPr>
              <a:t>등 명확하게 지중 구조물을 의미하는 명칭이 포함된 경우 제외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F4763-A8C2-318C-CB2F-EAE22B92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3"/>
          <a:stretch/>
        </p:blipFill>
        <p:spPr>
          <a:xfrm>
            <a:off x="4095160" y="1914235"/>
            <a:ext cx="5531398" cy="3553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01C2F-EA97-40A7-CFBB-87195C4D4C8D}"/>
              </a:ext>
            </a:extLst>
          </p:cNvPr>
          <p:cNvSpPr/>
          <p:nvPr/>
        </p:nvSpPr>
        <p:spPr>
          <a:xfrm>
            <a:off x="5257800" y="4050506"/>
            <a:ext cx="283370" cy="1952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2272CA5F-A560-FA1E-EEA1-7EA2423E9AFD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‘Trench Slab’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9" name="모서리가 둥근 직사각형 55">
            <a:extLst>
              <a:ext uri="{FF2B5EF4-FFF2-40B4-BE49-F238E27FC236}">
                <a16:creationId xmlns:a16="http://schemas.microsoft.com/office/drawing/2014/main" id="{3399755C-BDEB-DEE5-3A08-42FFF39DD0A5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10231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파일을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Excel to Revit,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WM Data Injection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623168"/>
            <a:ext cx="3933968" cy="23805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1. Dynamo Player</a:t>
            </a:r>
            <a:r>
              <a:rPr lang="ko-KR" altLang="en-US" sz="1050" b="0" dirty="0">
                <a:sym typeface="Wingdings" pitchFamily="2" charset="2"/>
              </a:rPr>
              <a:t>로 </a:t>
            </a:r>
            <a:r>
              <a:rPr lang="en-US" altLang="ko-KR" sz="1050" b="0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파일을 클릭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2. </a:t>
            </a:r>
            <a:r>
              <a:rPr lang="ko-KR" altLang="en-US" sz="1050" b="0" dirty="0">
                <a:sym typeface="Wingdings" pitchFamily="2" charset="2"/>
              </a:rPr>
              <a:t>참조할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sz="1050" b="0" dirty="0">
                <a:sym typeface="Wingdings" pitchFamily="2" charset="2"/>
              </a:rPr>
              <a:t>와</a:t>
            </a:r>
            <a:r>
              <a:rPr lang="en-US" altLang="ko-KR" sz="1050" b="0" dirty="0">
                <a:sym typeface="Wingdings" pitchFamily="2" charset="2"/>
              </a:rPr>
              <a:t>, 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sz="1050" b="0" dirty="0">
                <a:sym typeface="Wingdings" pitchFamily="2" charset="2"/>
              </a:rPr>
              <a:t>를 각각 선택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②</a:t>
            </a:r>
            <a:r>
              <a:rPr lang="en-US" altLang="ko-KR" sz="1050" b="0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3.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 (</a:t>
            </a:r>
            <a:r>
              <a:rPr lang="ko-KR" altLang="en-US" sz="1050" b="0" dirty="0">
                <a:sym typeface="Wingdings" pitchFamily="2" charset="2"/>
              </a:rPr>
              <a:t>③ </a:t>
            </a:r>
            <a:r>
              <a:rPr lang="en-US" altLang="ko-KR" sz="1050" b="0" dirty="0">
                <a:sym typeface="Wingdings" pitchFamily="2" charset="2"/>
              </a:rPr>
              <a:t>- </a:t>
            </a:r>
            <a:r>
              <a:rPr lang="en-US" altLang="ko-KR" sz="1050" b="0" u="sng" dirty="0">
                <a:sym typeface="Wingdings" pitchFamily="2" charset="2"/>
              </a:rPr>
              <a:t>Total BOQ</a:t>
            </a:r>
            <a:r>
              <a:rPr lang="ko-KR" altLang="en-US" sz="1050" b="0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4.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sz="1050" b="0" dirty="0">
                <a:sym typeface="Wingdings" pitchFamily="2" charset="2"/>
              </a:rPr>
              <a:t>을 누르면 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④</a:t>
            </a:r>
            <a:r>
              <a:rPr lang="en-US" altLang="ko-KR" sz="1050" b="0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아래 </a:t>
            </a:r>
            <a:r>
              <a:rPr lang="en-US" altLang="ko-KR" sz="1050" b="0" dirty="0">
                <a:sym typeface="Wingdings" pitchFamily="2" charset="2"/>
              </a:rPr>
              <a:t>A</a:t>
            </a:r>
            <a:r>
              <a:rPr lang="ko-KR" altLang="en-US" sz="1050" b="0" dirty="0">
                <a:sym typeface="Wingdings" pitchFamily="2" charset="2"/>
              </a:rPr>
              <a:t>와 </a:t>
            </a:r>
            <a:r>
              <a:rPr lang="en-US" altLang="ko-KR" sz="1050" b="0" dirty="0">
                <a:sym typeface="Wingdings" pitchFamily="2" charset="2"/>
              </a:rPr>
              <a:t>B </a:t>
            </a:r>
            <a:r>
              <a:rPr lang="ko-KR" altLang="en-US" sz="1050" b="0" dirty="0">
                <a:sym typeface="Wingdings" pitchFamily="2" charset="2"/>
              </a:rPr>
              <a:t>처럼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패밀리 리스트와 </a:t>
            </a:r>
            <a:r>
              <a:rPr lang="en-US" altLang="ko-KR" sz="1050" b="0" dirty="0">
                <a:sym typeface="Wingdings" pitchFamily="2" charset="2"/>
              </a:rPr>
              <a:t>Total BOQ </a:t>
            </a:r>
            <a:r>
              <a:rPr lang="ko-KR" altLang="en-US" sz="1050" b="0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sz="1050" b="0" dirty="0">
                <a:sym typeface="Wingdings" pitchFamily="2" charset="2"/>
              </a:rPr>
              <a:t>. (</a:t>
            </a:r>
            <a:r>
              <a:rPr lang="ko-KR" altLang="en-US" sz="1050" b="0" dirty="0">
                <a:sym typeface="Wingdings" pitchFamily="2" charset="2"/>
              </a:rPr>
              <a:t>실행에 </a:t>
            </a:r>
            <a:r>
              <a:rPr lang="en-US" altLang="ko-KR" sz="1050" b="0" dirty="0">
                <a:sym typeface="Wingdings" pitchFamily="2" charset="2"/>
              </a:rPr>
              <a:t>revision E </a:t>
            </a:r>
            <a:r>
              <a:rPr lang="ko-KR" altLang="en-US" sz="1050" b="0" dirty="0">
                <a:sym typeface="Wingdings" pitchFamily="2" charset="2"/>
              </a:rPr>
              <a:t>기준 약 </a:t>
            </a:r>
            <a:r>
              <a:rPr lang="en-US" altLang="ko-KR" sz="1050" b="0" dirty="0">
                <a:sym typeface="Wingdings" pitchFamily="2" charset="2"/>
              </a:rPr>
              <a:t>3</a:t>
            </a:r>
            <a:r>
              <a:rPr lang="ko-KR" altLang="en-US" sz="1050" b="0" dirty="0">
                <a:sym typeface="Wingdings" pitchFamily="2" charset="2"/>
              </a:rPr>
              <a:t>분 소요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0" y="20816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b="0" dirty="0">
                <a:latin typeface="+mn-ea"/>
                <a:sym typeface="Wingdings" pitchFamily="2" charset="2"/>
              </a:rPr>
              <a:t>a)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시트에 이미 </a:t>
            </a:r>
            <a:r>
              <a:rPr lang="en-US" altLang="ko-KR" b="0" dirty="0">
                <a:latin typeface="+mn-ea"/>
                <a:sym typeface="Wingdings" pitchFamily="2" charset="2"/>
              </a:rPr>
              <a:t>WM</a:t>
            </a:r>
            <a:r>
              <a:rPr lang="ko-KR" altLang="en-US" b="0" dirty="0">
                <a:latin typeface="+mn-ea"/>
                <a:sym typeface="Wingdings" pitchFamily="2" charset="2"/>
              </a:rPr>
              <a:t>가 기입되어 있는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ko-KR" altLang="en-US" b="0" dirty="0" err="1">
                <a:latin typeface="+mn-ea"/>
                <a:sym typeface="Wingdings" pitchFamily="2" charset="2"/>
              </a:rPr>
              <a:t>물량값</a:t>
            </a:r>
            <a:r>
              <a:rPr lang="ko-KR" altLang="en-US" b="0" dirty="0">
                <a:latin typeface="+mn-ea"/>
                <a:sym typeface="Wingdings" pitchFamily="2" charset="2"/>
              </a:rPr>
              <a:t> 마다 </a:t>
            </a:r>
            <a:r>
              <a:rPr lang="en-US" altLang="ko-KR" b="0" dirty="0">
                <a:latin typeface="+mn-ea"/>
                <a:sym typeface="Wingdings" pitchFamily="2" charset="2"/>
              </a:rPr>
              <a:t>Work Master Code</a:t>
            </a:r>
            <a:r>
              <a:rPr lang="ko-KR" altLang="en-US" b="0" dirty="0">
                <a:latin typeface="+mn-ea"/>
                <a:sym typeface="Wingdings" pitchFamily="2" charset="2"/>
              </a:rPr>
              <a:t>의 행번호에 맞게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건물별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값만 자동으로 기입됨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b) 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E-space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세팅 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산출이 필요한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“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Total BOQ_blank.xlsx</a:t>
            </a:r>
            <a:r>
              <a:rPr lang="en-US" altLang="ko-KR" b="0" dirty="0">
                <a:latin typeface="+mn-ea"/>
                <a:sym typeface="Wingdings" pitchFamily="2" charset="2"/>
              </a:rPr>
              <a:t>”</a:t>
            </a:r>
            <a:r>
              <a:rPr lang="ko-KR" altLang="en-US" b="0" dirty="0">
                <a:latin typeface="+mn-ea"/>
                <a:sym typeface="Wingdings" pitchFamily="2" charset="2"/>
              </a:rPr>
              <a:t>을</a:t>
            </a:r>
            <a:r>
              <a:rPr lang="en-US" altLang="ko-KR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>
                <a:latin typeface="+mn-ea"/>
                <a:sym typeface="Wingdings" pitchFamily="2" charset="2"/>
              </a:rPr>
              <a:t>실행하여 산출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대상 건물명 입력 후 저장</a:t>
            </a:r>
            <a:r>
              <a:rPr lang="ko-KR" altLang="en-US" b="0" dirty="0">
                <a:latin typeface="+mn-ea"/>
                <a:sym typeface="Wingdings" pitchFamily="2" charset="2"/>
              </a:rPr>
              <a:t> 및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ko-KR" altLang="en-US" b="0" dirty="0">
                <a:latin typeface="+mn-ea"/>
                <a:sym typeface="Wingdings" pitchFamily="2" charset="2"/>
              </a:rPr>
              <a:t>다이나모 플레이어에서 </a:t>
            </a:r>
            <a:r>
              <a:rPr lang="en-US" altLang="ko-KR" b="0" dirty="0">
                <a:latin typeface="+mn-ea"/>
                <a:sym typeface="Wingdings" pitchFamily="2" charset="2"/>
              </a:rPr>
              <a:t>“Total BOQ_blank.xlsx” </a:t>
            </a:r>
            <a:r>
              <a:rPr lang="ko-KR" altLang="en-US" b="0" dirty="0">
                <a:latin typeface="+mn-ea"/>
                <a:sym typeface="Wingdings" pitchFamily="2" charset="2"/>
              </a:rPr>
              <a:t>파일 선택 하면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Work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en-US" altLang="ko-KR" b="0" dirty="0">
                <a:latin typeface="+mn-ea"/>
                <a:sym typeface="Wingdings" pitchFamily="2" charset="2"/>
              </a:rPr>
              <a:t>Master Spec </a:t>
            </a:r>
            <a:r>
              <a:rPr lang="ko-KR" altLang="en-US" b="0" dirty="0">
                <a:latin typeface="+mn-ea"/>
                <a:sym typeface="Wingdings" pitchFamily="2" charset="2"/>
              </a:rPr>
              <a:t>및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물량값을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비어있는</a:t>
            </a:r>
            <a:r>
              <a:rPr lang="ko-KR" altLang="en-US" b="0" dirty="0">
                <a:latin typeface="+mn-ea"/>
                <a:sym typeface="Wingdings" pitchFamily="2" charset="2"/>
              </a:rPr>
              <a:t> 시트에 자동으로 입력</a:t>
            </a:r>
            <a:endParaRPr lang="en-US" altLang="ko-KR" b="0" dirty="0">
              <a:latin typeface="+mn-ea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latin typeface="+mn-ea"/>
                <a:sym typeface="Wingdings" pitchFamily="2" charset="2"/>
              </a:rPr>
              <a:t>4.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 출력 상세설명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00040651-C060-4042-9FA8-37E35D4A2EED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5. </a:t>
            </a:r>
            <a:r>
              <a:rPr lang="ko-KR" altLang="en-US" b="0" dirty="0">
                <a:sym typeface="Wingdings" pitchFamily="2" charset="2"/>
              </a:rPr>
              <a:t>실행 완료 후 우측 그림 처럼 </a:t>
            </a:r>
            <a:r>
              <a:rPr lang="en-US" altLang="ko-KR" b="0" dirty="0">
                <a:sym typeface="Wingdings" pitchFamily="2" charset="2"/>
              </a:rPr>
              <a:t>Outputs </a:t>
            </a:r>
            <a:r>
              <a:rPr lang="ko-KR" altLang="en-US" b="0" dirty="0">
                <a:sym typeface="Wingdings" pitchFamily="2" charset="2"/>
              </a:rPr>
              <a:t>구역의 </a:t>
            </a:r>
            <a:r>
              <a:rPr lang="en-US" altLang="ko-KR" b="0" dirty="0">
                <a:sym typeface="Wingdings" pitchFamily="2" charset="2"/>
              </a:rPr>
              <a:t>Export to Total BOQ </a:t>
            </a:r>
            <a:r>
              <a:rPr lang="ko-KR" altLang="en-US" b="0" dirty="0">
                <a:sym typeface="Wingdings" pitchFamily="2" charset="2"/>
              </a:rPr>
              <a:t>란에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데이터 출력 결과가 나타나면 정상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좌측 하단의 </a:t>
            </a:r>
            <a:r>
              <a:rPr lang="en-US" altLang="ko-KR" b="0" dirty="0">
                <a:sym typeface="Wingdings" pitchFamily="2" charset="2"/>
              </a:rPr>
              <a:t>Run complete </a:t>
            </a:r>
            <a:r>
              <a:rPr lang="ko-KR" altLang="en-US" b="0" dirty="0">
                <a:sym typeface="Wingdings" pitchFamily="2" charset="2"/>
              </a:rPr>
              <a:t>가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아닌 </a:t>
            </a:r>
            <a:r>
              <a:rPr lang="en-US" altLang="ko-KR" b="0" dirty="0">
                <a:sym typeface="Wingdings" pitchFamily="2" charset="2"/>
              </a:rPr>
              <a:t>‘Run complete with warnings </a:t>
            </a:r>
            <a:r>
              <a:rPr lang="ko-KR" altLang="en-US" b="0" dirty="0">
                <a:sym typeface="Wingdings" pitchFamily="2" charset="2"/>
              </a:rPr>
              <a:t>가 표시되면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물량산출 툴 </a:t>
            </a:r>
            <a:r>
              <a:rPr lang="en-US" altLang="ko-KR" b="0" dirty="0">
                <a:sym typeface="Wingdings" pitchFamily="2" charset="2"/>
              </a:rPr>
              <a:t>Admin</a:t>
            </a:r>
            <a:r>
              <a:rPr lang="ko-KR" altLang="en-US" b="0" dirty="0">
                <a:sym typeface="Wingdings" pitchFamily="2" charset="2"/>
              </a:rPr>
              <a:t>에게 문의 요망</a:t>
            </a:r>
            <a:endParaRPr lang="en-US" altLang="ko-KR" b="0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289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실행결과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549917"/>
            <a:chOff x="1872352" y="3464216"/>
            <a:chExt cx="2057687" cy="54991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1992995" y="3767912"/>
              <a:ext cx="13404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</a:t>
              </a:r>
              <a:r>
                <a:rPr lang="en-US" altLang="ko-KR" sz="1000" dirty="0">
                  <a:solidFill>
                    <a:srgbClr val="FF0000"/>
                  </a:solidFill>
                </a:rPr>
                <a:t>Admin</a:t>
              </a:r>
              <a:r>
                <a:rPr lang="ko-KR" altLang="en-US" sz="1000" dirty="0">
                  <a:solidFill>
                    <a:srgbClr val="FF0000"/>
                  </a:solidFill>
                </a:rPr>
                <a:t>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6. </a:t>
            </a:r>
            <a:r>
              <a:rPr lang="ko-KR" altLang="en-US" b="0" dirty="0">
                <a:sym typeface="Wingdings" pitchFamily="2" charset="2"/>
              </a:rPr>
              <a:t>실행이 완료되면 자동으로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내부에서 유도했던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가상 </a:t>
            </a:r>
            <a:r>
              <a:rPr lang="ko-KR" altLang="en-US" b="0" dirty="0" err="1">
                <a:highlight>
                  <a:srgbClr val="FFFF00"/>
                </a:highlight>
                <a:sym typeface="Wingdings" pitchFamily="2" charset="2"/>
              </a:rPr>
              <a:t>되메우기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 형상</a:t>
            </a:r>
            <a:r>
              <a:rPr lang="ko-KR" altLang="en-US" b="0" dirty="0">
                <a:sym typeface="Wingdings" pitchFamily="2" charset="2"/>
              </a:rPr>
              <a:t>이 적색의 </a:t>
            </a:r>
            <a:r>
              <a:rPr lang="en-US" altLang="ko-KR" b="0" dirty="0">
                <a:sym typeface="Wingdings" pitchFamily="2" charset="2"/>
              </a:rPr>
              <a:t>DirectShape</a:t>
            </a:r>
            <a:r>
              <a:rPr lang="ko-KR" altLang="en-US" b="0" dirty="0">
                <a:sym typeface="Wingdings" pitchFamily="2" charset="2"/>
              </a:rPr>
              <a:t>이 되어 레빗으로 들어오게 됨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-</a:t>
            </a:r>
            <a:r>
              <a:rPr lang="ko-KR" altLang="en-US" b="0" dirty="0" err="1">
                <a:sym typeface="Wingdings" pitchFamily="2" charset="2"/>
              </a:rPr>
              <a:t>되메우기</a:t>
            </a:r>
            <a:r>
              <a:rPr lang="ko-KR" altLang="en-US" b="0" dirty="0">
                <a:sym typeface="Wingdings" pitchFamily="2" charset="2"/>
              </a:rPr>
              <a:t> 객체 선택 후 단축키 </a:t>
            </a:r>
            <a:r>
              <a:rPr lang="en-US" altLang="ko-KR" b="0" dirty="0">
                <a:sym typeface="Wingdings" pitchFamily="2" charset="2"/>
              </a:rPr>
              <a:t>‘HI’</a:t>
            </a:r>
            <a:r>
              <a:rPr lang="ko-KR" altLang="en-US" b="0" dirty="0">
                <a:sym typeface="Wingdings" pitchFamily="2" charset="2"/>
              </a:rPr>
              <a:t> 입력하면 </a:t>
            </a:r>
            <a:r>
              <a:rPr lang="ko-KR" altLang="en-US" b="0" dirty="0" err="1">
                <a:sym typeface="Wingdings" pitchFamily="2" charset="2"/>
              </a:rPr>
              <a:t>되메우기</a:t>
            </a:r>
            <a:r>
              <a:rPr lang="ko-KR" altLang="en-US" b="0" dirty="0">
                <a:sym typeface="Wingdings" pitchFamily="2" charset="2"/>
              </a:rPr>
              <a:t> 형상을 제외한 나머지를 임시로 감춘 뷰로 진입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(</a:t>
            </a:r>
            <a:r>
              <a:rPr lang="ko-KR" altLang="en-US" b="0" dirty="0">
                <a:sym typeface="Wingdings" pitchFamily="2" charset="2"/>
              </a:rPr>
              <a:t>해당 객체는 이동 및 복사가 가능하며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터파기 산출 형상을 시각적으로 검토하고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도면화에 활용할 수 있음</a:t>
            </a:r>
            <a:r>
              <a:rPr lang="en-US" altLang="ko-KR" b="0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2279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되메우기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형상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레빗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재삽입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B8B6D-42C8-6DC0-A5D8-95E777F8E79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Name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45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9DE748-9341-4AFA-447B-32A8DA8E8F2F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73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Administrator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29A31-3776-2BF5-F1D5-1062D029C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  <a:endParaRPr lang="ko-KR" altLang="en-US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4CAC6-14F6-4676-89ED-DD45BD3B65B9}"/>
              </a:ext>
            </a:extLst>
          </p:cNvPr>
          <p:cNvSpPr txBox="1"/>
          <p:nvPr/>
        </p:nvSpPr>
        <p:spPr>
          <a:xfrm>
            <a:off x="469943" y="1484259"/>
            <a:ext cx="7912057" cy="336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Admin.’s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Role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Family List </a:t>
            </a:r>
            <a:r>
              <a:rPr lang="ko-KR" altLang="en-US" sz="1100" dirty="0">
                <a:latin typeface="+mj-ea"/>
                <a:ea typeface="+mj-ea"/>
              </a:rPr>
              <a:t>의 팀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 Template/Library</a:t>
            </a:r>
            <a:r>
              <a:rPr lang="ko-KR" altLang="en-US" sz="11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팀 표준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관련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절차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최신 팀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표준 공지 및 배포 절차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공지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파일 배포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30E8703-ADF2-DDCB-FCA6-CF70841B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77" y="4102739"/>
            <a:ext cx="1770568" cy="1897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D30064-4C7B-34BE-FA01-9BA7749F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56" y="4482377"/>
            <a:ext cx="3422316" cy="123704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31C88-FC06-5E57-BA22-2DE8316EAE2B}"/>
              </a:ext>
            </a:extLst>
          </p:cNvPr>
          <p:cNvSpPr txBox="1"/>
          <p:nvPr/>
        </p:nvSpPr>
        <p:spPr>
          <a:xfrm>
            <a:off x="1264465" y="5741692"/>
            <a:ext cx="1122423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In Each Project</a:t>
            </a:r>
            <a:endParaRPr lang="ko-KR" altLang="en-US" sz="105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5CDC1-099B-A3E4-07C8-09C9BE9EB97C}"/>
              </a:ext>
            </a:extLst>
          </p:cNvPr>
          <p:cNvSpPr txBox="1"/>
          <p:nvPr/>
        </p:nvSpPr>
        <p:spPr>
          <a:xfrm>
            <a:off x="3789862" y="3781969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sz="2000" b="1" dirty="0">
                <a:solidFill>
                  <a:srgbClr val="FF00FF"/>
                </a:solidFill>
                <a:latin typeface="+mn-ea"/>
                <a:ea typeface="+mn-ea"/>
              </a:rPr>
              <a:t>플랜트 건축설계팀</a:t>
            </a:r>
            <a:endParaRPr lang="en-US" altLang="ko-KR" sz="2000" b="1" dirty="0">
              <a:solidFill>
                <a:srgbClr val="FF00FF"/>
              </a:solidFill>
              <a:latin typeface="+mn-ea"/>
              <a:ea typeface="+mn-ea"/>
            </a:endParaRPr>
          </a:p>
          <a:p>
            <a:r>
              <a:rPr lang="en-US" altLang="ko-KR" sz="2000" b="1" dirty="0">
                <a:solidFill>
                  <a:srgbClr val="FF00FF"/>
                </a:solidFill>
                <a:latin typeface="+mn-ea"/>
                <a:ea typeface="+mn-ea"/>
              </a:rPr>
              <a:t>BIM Admin.</a:t>
            </a:r>
            <a:endParaRPr lang="ko-KR" altLang="en-US" sz="2000" b="1" dirty="0">
              <a:solidFill>
                <a:srgbClr val="FF00FF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B3CC9-71EF-8E6D-BF67-80A92BB7674C}"/>
              </a:ext>
            </a:extLst>
          </p:cNvPr>
          <p:cNvSpPr txBox="1"/>
          <p:nvPr/>
        </p:nvSpPr>
        <p:spPr>
          <a:xfrm>
            <a:off x="7725934" y="574169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DEV</a:t>
            </a:r>
            <a:endParaRPr lang="ko-KR" altLang="en-US" sz="2800" dirty="0"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C975C-22A4-01C3-DC70-36467484981A}"/>
              </a:ext>
            </a:extLst>
          </p:cNvPr>
          <p:cNvSpPr txBox="1"/>
          <p:nvPr/>
        </p:nvSpPr>
        <p:spPr>
          <a:xfrm>
            <a:off x="3656779" y="1523009"/>
            <a:ext cx="2592441" cy="369332"/>
          </a:xfrm>
          <a:prstGeom prst="rect">
            <a:avLst/>
          </a:prstGeom>
          <a:noFill/>
          <a:ln w="38100" cmpd="dbl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전사 통합 </a:t>
            </a:r>
            <a:r>
              <a:rPr lang="en-US" altLang="ko-KR" dirty="0">
                <a:latin typeface="+mn-ea"/>
              </a:rPr>
              <a:t>BIM/DT</a:t>
            </a:r>
            <a:r>
              <a:rPr lang="ko-KR" altLang="en-US" dirty="0">
                <a:latin typeface="+mn-ea"/>
              </a:rPr>
              <a:t> 정책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353E11-9421-AAA8-CF95-A1B69D068563}"/>
              </a:ext>
            </a:extLst>
          </p:cNvPr>
          <p:cNvGrpSpPr/>
          <p:nvPr/>
        </p:nvGrpSpPr>
        <p:grpSpPr>
          <a:xfrm>
            <a:off x="4840944" y="2085976"/>
            <a:ext cx="161359" cy="1519454"/>
            <a:chOff x="4840944" y="2950726"/>
            <a:chExt cx="161359" cy="716615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E21E84A-AB19-283B-2C83-C7EF5CAE0769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4" y="2950726"/>
              <a:ext cx="0" cy="71661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525E753-77CD-9E77-73A8-04049C4D2BCB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03" y="2950726"/>
              <a:ext cx="0" cy="716615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794D8E1-12F9-2617-DC67-88A3E90867D1}"/>
              </a:ext>
            </a:extLst>
          </p:cNvPr>
          <p:cNvSpPr/>
          <p:nvPr/>
        </p:nvSpPr>
        <p:spPr>
          <a:xfrm>
            <a:off x="1819835" y="4042507"/>
            <a:ext cx="1970025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miter lim="800000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17CD888-5525-D978-7D29-8F786EA27E85}"/>
              </a:ext>
            </a:extLst>
          </p:cNvPr>
          <p:cNvSpPr/>
          <p:nvPr/>
        </p:nvSpPr>
        <p:spPr>
          <a:xfrm flipH="1">
            <a:off x="6106316" y="4042507"/>
            <a:ext cx="2054191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38C99426-3454-DC39-CFE6-CCCB1D541123}"/>
              </a:ext>
            </a:extLst>
          </p:cNvPr>
          <p:cNvSpPr/>
          <p:nvPr/>
        </p:nvSpPr>
        <p:spPr>
          <a:xfrm rot="10800000">
            <a:off x="2380088" y="4482376"/>
            <a:ext cx="1770567" cy="1557807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32E2316-97A4-288D-FA65-37FADAE374BD}"/>
              </a:ext>
            </a:extLst>
          </p:cNvPr>
          <p:cNvSpPr/>
          <p:nvPr/>
        </p:nvSpPr>
        <p:spPr>
          <a:xfrm rot="10800000" flipH="1">
            <a:off x="5776394" y="4482374"/>
            <a:ext cx="1949540" cy="1557808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58EA44-6496-08B5-A801-FAC4A5FA5FA2}"/>
              </a:ext>
            </a:extLst>
          </p:cNvPr>
          <p:cNvSpPr txBox="1"/>
          <p:nvPr/>
        </p:nvSpPr>
        <p:spPr>
          <a:xfrm>
            <a:off x="3075773" y="609342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사용성 피드백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802BE-75CB-C496-3F58-5A79A3C98D2F}"/>
              </a:ext>
            </a:extLst>
          </p:cNvPr>
          <p:cNvSpPr txBox="1"/>
          <p:nvPr/>
        </p:nvSpPr>
        <p:spPr>
          <a:xfrm>
            <a:off x="5776393" y="6093429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개발용이성 피드백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CC55EF-BFEF-1568-04D3-7EC612C43CD8}"/>
              </a:ext>
            </a:extLst>
          </p:cNvPr>
          <p:cNvSpPr txBox="1"/>
          <p:nvPr/>
        </p:nvSpPr>
        <p:spPr>
          <a:xfrm>
            <a:off x="972426" y="3581449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팀 표준 변경 사항 고시 및 배포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797BE9-14EA-0CB3-DC4A-F2AD99111E03}"/>
              </a:ext>
            </a:extLst>
          </p:cNvPr>
          <p:cNvSpPr txBox="1"/>
          <p:nvPr/>
        </p:nvSpPr>
        <p:spPr>
          <a:xfrm>
            <a:off x="6751163" y="3569945"/>
            <a:ext cx="27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전사 요구 혹은 팀내 요구로 취합된 업데이트 요청 사항 전달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1AF55F-DD5F-93EE-D04E-1D37DB716FE1}"/>
              </a:ext>
            </a:extLst>
          </p:cNvPr>
          <p:cNvSpPr/>
          <p:nvPr/>
        </p:nvSpPr>
        <p:spPr>
          <a:xfrm>
            <a:off x="3789860" y="3712264"/>
            <a:ext cx="2326280" cy="780950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6494D-6F8C-E0F9-F520-28B4025B6FCD}"/>
              </a:ext>
            </a:extLst>
          </p:cNvPr>
          <p:cNvSpPr txBox="1"/>
          <p:nvPr/>
        </p:nvSpPr>
        <p:spPr>
          <a:xfrm>
            <a:off x="5163663" y="2063709"/>
            <a:ext cx="2752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플랜트 건축 </a:t>
            </a:r>
            <a:r>
              <a:rPr lang="en-US" altLang="ko-KR" sz="1200" b="1" dirty="0">
                <a:solidFill>
                  <a:srgbClr val="FFC000"/>
                </a:solidFill>
              </a:rPr>
              <a:t>BIM </a:t>
            </a:r>
            <a:r>
              <a:rPr lang="ko-KR" altLang="en-US" sz="1200" b="1" dirty="0">
                <a:solidFill>
                  <a:srgbClr val="FFC000"/>
                </a:solidFill>
              </a:rPr>
              <a:t>능률 향상을 위한 전사 표준 개정 협의</a:t>
            </a:r>
            <a:endParaRPr lang="en-US" altLang="ko-KR" sz="1200" b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71D912-BC44-1E45-75DD-F563AC9005EB}"/>
              </a:ext>
            </a:extLst>
          </p:cNvPr>
          <p:cNvSpPr txBox="1"/>
          <p:nvPr/>
        </p:nvSpPr>
        <p:spPr>
          <a:xfrm>
            <a:off x="2289895" y="2063709"/>
            <a:ext cx="238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C00000"/>
                </a:solidFill>
              </a:rPr>
              <a:t>aWBS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체계 등 의 전사표준을 준수 하기 위한 플랜트 건축 </a:t>
            </a:r>
            <a:r>
              <a:rPr lang="en-US" altLang="ko-KR" sz="1200" b="1" dirty="0">
                <a:solidFill>
                  <a:srgbClr val="C00000"/>
                </a:solidFill>
              </a:rPr>
              <a:t>BIM </a:t>
            </a:r>
            <a:r>
              <a:rPr lang="ko-KR" altLang="en-US" sz="1200" b="1" dirty="0" err="1">
                <a:solidFill>
                  <a:srgbClr val="C00000"/>
                </a:solidFill>
              </a:rPr>
              <a:t>성과품</a:t>
            </a:r>
            <a:r>
              <a:rPr lang="ko-KR" altLang="en-US" sz="1200" b="1" dirty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Output Spec </a:t>
            </a:r>
            <a:r>
              <a:rPr lang="ko-KR" altLang="en-US" sz="1200" b="1" dirty="0">
                <a:solidFill>
                  <a:srgbClr val="C00000"/>
                </a:solidFill>
              </a:rPr>
              <a:t>협의</a:t>
            </a:r>
          </a:p>
          <a:p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6118-35F3-6AB4-D7CC-1F559A10CD3A}"/>
              </a:ext>
            </a:extLst>
          </p:cNvPr>
          <p:cNvSpPr txBox="1"/>
          <p:nvPr/>
        </p:nvSpPr>
        <p:spPr>
          <a:xfrm>
            <a:off x="53787" y="1463661"/>
            <a:ext cx="9798425" cy="3228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Family List </a:t>
            </a:r>
            <a:r>
              <a:rPr lang="ko-KR" altLang="en-US" sz="1400" dirty="0">
                <a:latin typeface="+mj-ea"/>
                <a:ea typeface="+mj-ea"/>
              </a:rPr>
              <a:t>의 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Revit Template/Load Family</a:t>
            </a:r>
            <a:r>
              <a:rPr lang="ko-KR" altLang="en-US" sz="14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6CFFE-38CC-2A23-6DBF-7E4D89AAB005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9CB2C8A7-01A9-7518-1EEB-BE01CD02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패밀리 리스트의 시트 중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개요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적용 규칙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구성도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작성 유의 사항 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[WM-AR, 3D Standard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전사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FA59E-8738-16B0-9CB4-D48C4960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0" y="1515379"/>
            <a:ext cx="3110024" cy="2235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B3BE6-F414-59EE-400B-51E4939E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10" y="1772189"/>
            <a:ext cx="1924794" cy="2146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5C3D-8050-3FC3-D4D2-4971EBC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7" y="4042792"/>
            <a:ext cx="4149810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C1AEA2-8C0E-051C-D6D5-C9D38159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7" y="4729233"/>
            <a:ext cx="3180350" cy="163121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340D2E41-125C-5E06-0D9D-DEAF696C8B40}"/>
              </a:ext>
            </a:extLst>
          </p:cNvPr>
          <p:cNvSpPr/>
          <p:nvPr/>
        </p:nvSpPr>
        <p:spPr>
          <a:xfrm>
            <a:off x="387019" y="1223211"/>
            <a:ext cx="597568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전사 표준 내용 개정 시 변경 반영 후 재 배포 및 공지</a:t>
            </a:r>
          </a:p>
        </p:txBody>
      </p:sp>
    </p:spTree>
    <p:extLst>
      <p:ext uri="{BB962C8B-B14F-4D97-AF65-F5344CB8AC3E}">
        <p14:creationId xmlns:p14="http://schemas.microsoft.com/office/powerpoint/2010/main" val="3908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66900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Revit Template/Library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표준 내용 개정 시 변경사항 반영 후 재 배포 및 공지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중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 변경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에 의해</a:t>
            </a: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공유 매개변수 파일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명명 규칙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로드 패밀리 라이브러리 등의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파일 등의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Template/Library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ABA8C-2142-13F8-3459-0CEC35A4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89" y="1649318"/>
            <a:ext cx="2310091" cy="2441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90D3-5C2A-063F-4A63-0C914A57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"/>
          <a:stretch/>
        </p:blipFill>
        <p:spPr>
          <a:xfrm>
            <a:off x="5853953" y="2312893"/>
            <a:ext cx="2238929" cy="223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8A993-48DC-685B-BA8B-E087D2F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7" y="3603812"/>
            <a:ext cx="3336589" cy="272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7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3C33F-0DB5-C6D9-720C-FDBE9C3CAFCD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7CE507BC-B9B6-DD7E-2A1F-DC2EAA77C7C0}"/>
              </a:ext>
            </a:extLst>
          </p:cNvPr>
          <p:cNvSpPr/>
          <p:nvPr/>
        </p:nvSpPr>
        <p:spPr>
          <a:xfrm>
            <a:off x="387020" y="1223211"/>
            <a:ext cx="706153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물량산출 툴 이용 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User Manual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에 규정된 설정 사항 준수하도록 사용자 가이드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F96B-E7F8-1DCF-31F1-BF284ACE3E59}"/>
              </a:ext>
            </a:extLst>
          </p:cNvPr>
          <p:cNvSpPr txBox="1"/>
          <p:nvPr/>
        </p:nvSpPr>
        <p:spPr>
          <a:xfrm>
            <a:off x="477370" y="1802197"/>
            <a:ext cx="8254253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User Manual</a:t>
            </a:r>
            <a:r>
              <a:rPr lang="ko-KR" altLang="en-US" sz="1100" dirty="0">
                <a:latin typeface="+mn-ea"/>
              </a:rPr>
              <a:t>에서 언급한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“패밀리 타입 명칭 일치”</a:t>
            </a:r>
            <a:r>
              <a:rPr lang="en-US" altLang="ko-KR" sz="1100" b="1" dirty="0">
                <a:latin typeface="+mn-ea"/>
              </a:rPr>
              <a:t>(Revit &amp; Family List both) | “Q’ty Cal Type Tag </a:t>
            </a:r>
            <a:r>
              <a:rPr lang="ko-KR" altLang="en-US" sz="1100" b="1" dirty="0">
                <a:latin typeface="+mn-ea"/>
              </a:rPr>
              <a:t>명칭 일치”</a:t>
            </a:r>
            <a:r>
              <a:rPr lang="en-US" altLang="ko-KR" sz="1100" b="1" dirty="0">
                <a:latin typeface="+mn-ea"/>
              </a:rPr>
              <a:t>(Family List)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Units</a:t>
            </a:r>
            <a:r>
              <a:rPr lang="ko-KR" altLang="en-US" sz="1100" b="1" dirty="0">
                <a:latin typeface="+mn-ea"/>
              </a:rPr>
              <a:t> 설정 확인</a:t>
            </a:r>
            <a:r>
              <a:rPr lang="en-US" altLang="ko-KR" sz="1100" b="1" dirty="0">
                <a:latin typeface="+mn-ea"/>
              </a:rPr>
              <a:t>(Revit) 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Survey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Point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높이 설정 확인</a:t>
            </a:r>
            <a:r>
              <a:rPr lang="en-US" altLang="ko-KR" sz="1100" b="1" dirty="0">
                <a:latin typeface="+mn-ea"/>
              </a:rPr>
              <a:t>(Revit)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등 상기의 준수사항이 지켜져야 물량산출 툴이 동작함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따라서 실행프로젝트 </a:t>
            </a:r>
            <a:r>
              <a:rPr lang="en-US" altLang="ko-KR" sz="1100" dirty="0">
                <a:latin typeface="+mn-ea"/>
              </a:rPr>
              <a:t>W/G </a:t>
            </a:r>
            <a:r>
              <a:rPr lang="ko-KR" altLang="en-US" sz="1100" dirty="0">
                <a:latin typeface="+mn-ea"/>
              </a:rPr>
              <a:t>이 협력업체에 모델링 작업지시를 할 때 해당 내용을 포함 할 수 있도록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전파교육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프로젝트 초기 </a:t>
            </a:r>
            <a:r>
              <a:rPr lang="en-US" altLang="ko-KR" sz="1100" dirty="0">
                <a:latin typeface="+mn-ea"/>
              </a:rPr>
              <a:t>BIM </a:t>
            </a:r>
            <a:r>
              <a:rPr lang="ko-KR" altLang="en-US" sz="1100" dirty="0">
                <a:latin typeface="+mn-ea"/>
              </a:rPr>
              <a:t>가이드 사항 등을 문서로 제작 후 고지 필요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또한 작성된 </a:t>
            </a:r>
            <a:r>
              <a:rPr lang="en-US" altLang="ko-KR" sz="1100" dirty="0">
                <a:latin typeface="+mn-ea"/>
              </a:rPr>
              <a:t>Revit </a:t>
            </a:r>
            <a:r>
              <a:rPr lang="ko-KR" altLang="en-US" sz="1100" dirty="0">
                <a:latin typeface="+mn-ea"/>
              </a:rPr>
              <a:t>모델링이 물량산출 툴 실행에 적합한 상태인지 쉽게 검토할 수 있도록 모델링 검토 툴 제작 및 팀 내 배포</a:t>
            </a:r>
          </a:p>
        </p:txBody>
      </p:sp>
    </p:spTree>
    <p:extLst>
      <p:ext uri="{BB962C8B-B14F-4D97-AF65-F5344CB8AC3E}">
        <p14:creationId xmlns:p14="http://schemas.microsoft.com/office/powerpoint/2010/main" val="3068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18C6435-13B1-8619-842B-EBC1CF8A9054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E157C-60F1-474E-E3C5-A65CD274D5F2}"/>
              </a:ext>
            </a:extLst>
          </p:cNvPr>
          <p:cNvSpPr txBox="1"/>
          <p:nvPr/>
        </p:nvSpPr>
        <p:spPr>
          <a:xfrm>
            <a:off x="552895" y="3245409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Step.1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오류 유형 판단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1&gt; Input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 양식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Revit</a:t>
            </a:r>
            <a:r>
              <a:rPr lang="ko-KR" altLang="en-US" sz="1200" dirty="0"/>
              <a:t> 모델링과 </a:t>
            </a:r>
            <a:r>
              <a:rPr lang="en-US" altLang="ko-KR" sz="1200" dirty="0"/>
              <a:t>Family List </a:t>
            </a:r>
            <a:r>
              <a:rPr lang="ko-KR" altLang="en-US" sz="1200" dirty="0"/>
              <a:t>입력사항을 검토해 </a:t>
            </a:r>
            <a:r>
              <a:rPr lang="en-US" altLang="ko-KR" sz="1200" dirty="0"/>
              <a:t>input data</a:t>
            </a:r>
            <a:r>
              <a:rPr lang="ko-KR" altLang="en-US" sz="1200" dirty="0"/>
              <a:t>가 제대로 들어갈 수 있도록 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엑셀 양 측 오류 사항 고지 및 권장 수정 결과 안내 및 송부 후 조치 결과 기록</a:t>
            </a:r>
            <a:r>
              <a:rPr lang="en-US" altLang="ko-KR" sz="1200" dirty="0"/>
              <a:t>.</a:t>
            </a:r>
          </a:p>
          <a:p>
            <a:pPr marL="358775">
              <a:lnSpc>
                <a:spcPct val="150000"/>
              </a:lnSpc>
            </a:pPr>
            <a:endParaRPr lang="en-US" altLang="ko-KR" sz="1200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2&gt; </a:t>
            </a:r>
            <a:r>
              <a:rPr lang="ko-KR" altLang="en-US" sz="1200" b="1" dirty="0" err="1"/>
              <a:t>다이나모</a:t>
            </a:r>
            <a:r>
              <a:rPr lang="ko-KR" altLang="en-US" sz="1200" b="1" dirty="0"/>
              <a:t> 내부 알고리즘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ko-KR" altLang="en-US" sz="1200" dirty="0" err="1"/>
              <a:t>다이나모</a:t>
            </a:r>
            <a:r>
              <a:rPr lang="ko-KR" altLang="en-US" sz="1200" dirty="0"/>
              <a:t> 내부의 어떤 구간에서 오류 발생하는지 확인 후 </a:t>
            </a:r>
            <a:r>
              <a:rPr lang="en-US" altLang="ko-KR" sz="1200" dirty="0"/>
              <a:t>Dev </a:t>
            </a:r>
            <a:r>
              <a:rPr lang="ko-KR" altLang="en-US" sz="1200" dirty="0"/>
              <a:t>팀에 인계</a:t>
            </a:r>
            <a:r>
              <a:rPr lang="en-US" altLang="ko-KR" sz="1200" dirty="0"/>
              <a:t>. (</a:t>
            </a:r>
            <a:r>
              <a:rPr lang="ko-KR" altLang="en-US" sz="1200" dirty="0"/>
              <a:t>매뉴얼 </a:t>
            </a:r>
            <a:r>
              <a:rPr lang="en-US" altLang="ko-KR" sz="1200" dirty="0"/>
              <a:t>For Developer </a:t>
            </a:r>
            <a:r>
              <a:rPr lang="ko-KR" altLang="en-US" sz="1200" dirty="0"/>
              <a:t>파트의 </a:t>
            </a:r>
            <a:r>
              <a:rPr lang="en-US" altLang="ko-KR" sz="1200" dirty="0"/>
              <a:t>1. Appearance </a:t>
            </a:r>
            <a:r>
              <a:rPr lang="ko-KR" altLang="en-US" sz="1200" dirty="0"/>
              <a:t>에 나온 코드 맵 참고</a:t>
            </a:r>
            <a:r>
              <a:rPr lang="en-US" altLang="ko-KR" sz="1200" dirty="0"/>
              <a:t>)</a:t>
            </a:r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Dev</a:t>
            </a:r>
            <a:r>
              <a:rPr lang="ko-KR" altLang="en-US" sz="1200" dirty="0"/>
              <a:t>팀이 알고리즘 수정 조치 후 </a:t>
            </a:r>
            <a:r>
              <a:rPr lang="en-US" altLang="ko-KR" sz="1200" dirty="0"/>
              <a:t>Admin</a:t>
            </a:r>
            <a:r>
              <a:rPr lang="ko-KR" altLang="en-US" sz="1200" dirty="0"/>
              <a:t>에 결과 송부</a:t>
            </a:r>
            <a:r>
              <a:rPr lang="en-US" altLang="ko-KR" sz="1200" dirty="0"/>
              <a:t>.(</a:t>
            </a:r>
            <a:r>
              <a:rPr lang="ko-KR" altLang="en-US" sz="1200" dirty="0"/>
              <a:t>팀</a:t>
            </a:r>
            <a:r>
              <a:rPr lang="en-US" altLang="ko-KR" sz="1200" dirty="0"/>
              <a:t> </a:t>
            </a:r>
            <a:r>
              <a:rPr lang="ko-KR" altLang="en-US" sz="1200" dirty="0"/>
              <a:t>표준 변경이 필요할 경우 해당 내용 정리하여 고지 필요</a:t>
            </a:r>
            <a:r>
              <a:rPr lang="en-US" altLang="ko-KR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13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Step.0 : </a:t>
            </a:r>
            <a:r>
              <a:rPr lang="ko-KR" altLang="en-US" sz="1600" b="1" dirty="0"/>
              <a:t>오류 사례 접수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에러</a:t>
            </a:r>
            <a:r>
              <a:rPr lang="en-US" altLang="ko-KR" sz="1200" dirty="0"/>
              <a:t> </a:t>
            </a:r>
            <a:r>
              <a:rPr lang="ko-KR" altLang="en-US" sz="1200" dirty="0"/>
              <a:t>접수 시</a:t>
            </a:r>
            <a:r>
              <a:rPr lang="en-US" altLang="ko-KR" sz="1200" dirty="0"/>
              <a:t>, Admin</a:t>
            </a:r>
            <a:r>
              <a:rPr lang="ko-KR" altLang="en-US" sz="1200" dirty="0"/>
              <a:t>은 오류 항목과 발생 배경을 </a:t>
            </a:r>
            <a:r>
              <a:rPr lang="ko-KR" altLang="en-US" sz="1200" b="1" dirty="0"/>
              <a:t>오류 사례 조치 결과 기록</a:t>
            </a:r>
            <a:r>
              <a:rPr lang="ko-KR" altLang="en-US" sz="1200" dirty="0"/>
              <a:t> 양식에 기재한다</a:t>
            </a:r>
            <a:r>
              <a:rPr lang="en-US" altLang="ko-KR" sz="1200" dirty="0"/>
              <a:t>.(</a:t>
            </a:r>
            <a:r>
              <a:rPr lang="ko-KR" altLang="en-US" sz="1200" dirty="0"/>
              <a:t>프로젝트</a:t>
            </a:r>
            <a:r>
              <a:rPr lang="en-US" altLang="ko-KR" sz="1200" dirty="0"/>
              <a:t>, Revit-Dynamo</a:t>
            </a:r>
            <a:r>
              <a:rPr lang="ko-KR" altLang="en-US" sz="1200" dirty="0"/>
              <a:t> 버전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선행오류 여부</a:t>
            </a:r>
            <a:r>
              <a:rPr lang="en-US" altLang="ko-KR" sz="1200" dirty="0"/>
              <a:t>, Dyn Player </a:t>
            </a:r>
            <a:r>
              <a:rPr lang="ko-KR" altLang="en-US" sz="1200" dirty="0"/>
              <a:t>동작 시 오작동 상황 설명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7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Step.2 : </a:t>
            </a:r>
            <a:r>
              <a:rPr lang="ko-KR" altLang="en-US" sz="1600" b="1" dirty="0"/>
              <a:t>조치 결과 작성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조치의 결과는 조치 완료 </a:t>
            </a:r>
            <a:r>
              <a:rPr lang="en-US" altLang="ko-KR" sz="1200" dirty="0"/>
              <a:t>| </a:t>
            </a:r>
            <a:r>
              <a:rPr lang="ko-KR" altLang="en-US" sz="1200" dirty="0"/>
              <a:t>후속 오류 발생 </a:t>
            </a:r>
            <a:r>
              <a:rPr lang="en-US" altLang="ko-KR" sz="1200" dirty="0"/>
              <a:t>2</a:t>
            </a:r>
            <a:r>
              <a:rPr lang="ko-KR" altLang="en-US" sz="1200" dirty="0"/>
              <a:t>가지로 나뉜다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조치 완료의 경우</a:t>
            </a:r>
            <a:endParaRPr lang="en-US" altLang="ko-KR" sz="1200" b="1" dirty="0"/>
          </a:p>
          <a:p>
            <a:pPr marL="355600">
              <a:lnSpc>
                <a:spcPct val="150000"/>
              </a:lnSpc>
            </a:pPr>
            <a:r>
              <a:rPr lang="ko-KR" altLang="en-US" sz="1200" dirty="0"/>
              <a:t>조치한 내용 및 결과 기입하고 종결</a:t>
            </a:r>
            <a:r>
              <a:rPr lang="en-US" altLang="ko-KR" sz="1200" dirty="0"/>
              <a:t>. Step.1</a:t>
            </a:r>
            <a:r>
              <a:rPr lang="ko-KR" altLang="en-US" sz="1200" dirty="0"/>
              <a:t>의 </a:t>
            </a:r>
            <a:r>
              <a:rPr lang="en-US" altLang="ko-KR" sz="1200" dirty="0"/>
              <a:t>Case2</a:t>
            </a:r>
            <a:r>
              <a:rPr lang="ko-KR" altLang="en-US" sz="1200" dirty="0"/>
              <a:t>에 따라 팀 표준이 변경된 사항이라면 팀 전체에 해당 내용 공지 및 변경 파일</a:t>
            </a:r>
            <a:r>
              <a:rPr lang="en-US" altLang="ko-KR" sz="1200" dirty="0"/>
              <a:t>(</a:t>
            </a:r>
            <a:r>
              <a:rPr lang="ko-KR" altLang="en-US" sz="1200" dirty="0"/>
              <a:t>팀 표준 패밀리 리스트 혹은 </a:t>
            </a:r>
            <a:r>
              <a:rPr lang="en-US" altLang="ko-KR" sz="1200" dirty="0"/>
              <a:t>Revit template)</a:t>
            </a:r>
            <a:r>
              <a:rPr lang="ko-KR" altLang="en-US" sz="1200" dirty="0"/>
              <a:t> 재 배포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후속 오류 발생의 경우</a:t>
            </a:r>
            <a:endParaRPr lang="en-US" altLang="ko-KR" sz="1200" b="1" dirty="0"/>
          </a:p>
          <a:p>
            <a:pPr indent="355600">
              <a:lnSpc>
                <a:spcPct val="150000"/>
              </a:lnSpc>
            </a:pPr>
            <a:r>
              <a:rPr lang="en-US" altLang="ko-KR" sz="1200" dirty="0"/>
              <a:t>Step.0 </a:t>
            </a:r>
            <a:r>
              <a:rPr lang="ko-KR" altLang="en-US" sz="1200" dirty="0"/>
              <a:t>으로 돌아가 신규 오류 항목 작성</a:t>
            </a:r>
            <a:endParaRPr lang="en-US" altLang="ko-KR" sz="1200" dirty="0"/>
          </a:p>
        </p:txBody>
      </p:sp>
      <p:sp>
        <p:nvSpPr>
          <p:cNvPr id="7" name="모서리가 둥근 직사각형 55">
            <a:extLst>
              <a:ext uri="{FF2B5EF4-FFF2-40B4-BE49-F238E27FC236}">
                <a16:creationId xmlns:a16="http://schemas.microsoft.com/office/drawing/2014/main" id="{EAD98EEA-B217-BC11-5ABC-CD75165688B6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</p:spTree>
    <p:extLst>
      <p:ext uri="{BB962C8B-B14F-4D97-AF65-F5344CB8AC3E}">
        <p14:creationId xmlns:p14="http://schemas.microsoft.com/office/powerpoint/2010/main" val="37203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35622"/>
            <a:ext cx="71481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35622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35622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2661113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Admin &amp;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D546F-3E54-C2CC-1A21-B9742192DE22}"/>
              </a:ext>
            </a:extLst>
          </p:cNvPr>
          <p:cNvSpPr txBox="1"/>
          <p:nvPr/>
        </p:nvSpPr>
        <p:spPr>
          <a:xfrm>
            <a:off x="2201231" y="859220"/>
            <a:ext cx="5170005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실행환경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Revit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(2023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설치 및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설치 필요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4708B0C-A289-173E-846B-5B8631358CF8}"/>
              </a:ext>
            </a:extLst>
          </p:cNvPr>
          <p:cNvSpPr/>
          <p:nvPr/>
        </p:nvSpPr>
        <p:spPr>
          <a:xfrm flipH="1" flipV="1">
            <a:off x="1417461" y="4353678"/>
            <a:ext cx="1139808" cy="1160764"/>
          </a:xfrm>
          <a:custGeom>
            <a:avLst/>
            <a:gdLst>
              <a:gd name="connsiteX0" fmla="*/ 0 w 1219200"/>
              <a:gd name="connsiteY0" fmla="*/ 0 h 1257300"/>
              <a:gd name="connsiteX1" fmla="*/ 885825 w 1219200"/>
              <a:gd name="connsiteY1" fmla="*/ 447675 h 1257300"/>
              <a:gd name="connsiteX2" fmla="*/ 1219200 w 1219200"/>
              <a:gd name="connsiteY2" fmla="*/ 1257300 h 1257300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5787" h="1324869">
                <a:moveTo>
                  <a:pt x="0" y="0"/>
                </a:moveTo>
                <a:cubicBezTo>
                  <a:pt x="341312" y="119062"/>
                  <a:pt x="682625" y="238125"/>
                  <a:pt x="885825" y="447675"/>
                </a:cubicBezTo>
                <a:cubicBezTo>
                  <a:pt x="1089025" y="657225"/>
                  <a:pt x="1150007" y="1305820"/>
                  <a:pt x="1195787" y="1324869"/>
                </a:cubicBezTo>
              </a:path>
            </a:pathLst>
          </a:custGeom>
          <a:noFill/>
          <a:ln w="50800">
            <a:solidFill>
              <a:srgbClr val="00B0F0"/>
            </a:solidFill>
            <a:prstDash val="sysDash"/>
            <a:tail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C999-14A5-0208-55A6-C2B7CA0AF1E2}"/>
              </a:ext>
            </a:extLst>
          </p:cNvPr>
          <p:cNvSpPr txBox="1"/>
          <p:nvPr/>
        </p:nvSpPr>
        <p:spPr>
          <a:xfrm>
            <a:off x="2557269" y="5049759"/>
            <a:ext cx="1492268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+ Excel</a:t>
            </a:r>
          </a:p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(Family</a:t>
            </a:r>
            <a:r>
              <a:rPr lang="ko-KR" altLang="en-US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List)</a:t>
            </a:r>
            <a:endParaRPr lang="ko-KR" altLang="en-US" dirty="0">
              <a:solidFill>
                <a:srgbClr val="00B0F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575762" y="4735622"/>
            <a:ext cx="179408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후기 및 개선 요구 사항 취합 관리</a:t>
            </a:r>
          </a:p>
        </p:txBody>
      </p:sp>
    </p:spTree>
    <p:extLst>
      <p:ext uri="{BB962C8B-B14F-4D97-AF65-F5344CB8AC3E}">
        <p14:creationId xmlns:p14="http://schemas.microsoft.com/office/powerpoint/2010/main" val="2695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2241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Dev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요구 사항 취합 관리</a:t>
            </a:r>
          </a:p>
        </p:txBody>
      </p:sp>
    </p:spTree>
    <p:extLst>
      <p:ext uri="{BB962C8B-B14F-4D97-AF65-F5344CB8AC3E}">
        <p14:creationId xmlns:p14="http://schemas.microsoft.com/office/powerpoint/2010/main" val="3457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922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팀 표준 개정 관련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1098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개정 절차</a:t>
            </a:r>
          </a:p>
        </p:txBody>
      </p:sp>
    </p:spTree>
    <p:extLst>
      <p:ext uri="{BB962C8B-B14F-4D97-AF65-F5344CB8AC3E}">
        <p14:creationId xmlns:p14="http://schemas.microsoft.com/office/powerpoint/2010/main" val="28113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</p:spTree>
    <p:extLst>
      <p:ext uri="{BB962C8B-B14F-4D97-AF65-F5344CB8AC3E}">
        <p14:creationId xmlns:p14="http://schemas.microsoft.com/office/powerpoint/2010/main" val="1999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9871B-6B3E-CB6F-7FFE-2955D8A4E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5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04672-0B17-F88B-F13F-FB723DFAA82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9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8F8B53E-7799-12D5-33B6-4251D782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60E9DB-69B5-F6E1-2B5D-B305EDA96507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B6133-FEA0-3595-A426-1BBFEDEF3CEE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28D57AA-BC75-FEEF-A2CA-917137BB88AF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1CB0A-B611-D7C9-2B59-EE3E851EA59F}"/>
              </a:ext>
            </a:extLst>
          </p:cNvPr>
          <p:cNvSpPr txBox="1"/>
          <p:nvPr/>
        </p:nvSpPr>
        <p:spPr>
          <a:xfrm>
            <a:off x="342900" y="4544059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99984-220F-846B-9D5F-DFE47B2FB94B}"/>
              </a:ext>
            </a:extLst>
          </p:cNvPr>
          <p:cNvSpPr txBox="1"/>
          <p:nvPr/>
        </p:nvSpPr>
        <p:spPr>
          <a:xfrm>
            <a:off x="3745118" y="15565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B1D66-9CF1-DB12-3098-822176849B12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A29EE-7E97-4F35-2401-134E2540A398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CFD50-3F54-0D4F-069E-70A107E7F72F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E9B6-715D-FFA7-FB54-88D6214FCB66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FE233-E043-619B-3C03-FAD49637C9CB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FF647-52CA-3EA7-27C7-9B3E1BEAACBC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0B73B52-5D40-D2C9-AB3D-3B0BCE0FC9D5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DE8FB-8BD6-E5A2-4F46-9835B17B1843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9D2FE-F9F9-58AB-E6E6-849F0387081F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9638-C5E5-5E9C-75ED-9E7A99803903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579FF-EE18-B2FC-DD4C-F798BABD19DA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8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입력값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028662" y="927039"/>
            <a:ext cx="32897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정보 조합 및 연산 </a:t>
            </a:r>
            <a:r>
              <a:rPr lang="en-US" altLang="ko-KR" sz="1200" b="1" dirty="0"/>
              <a:t>&amp;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          데이터 포맷 재 가공</a:t>
            </a:r>
            <a:endParaRPr lang="en-US" altLang="ko-KR" sz="1200" b="1" dirty="0"/>
          </a:p>
          <a:p>
            <a:r>
              <a:rPr lang="en-US" altLang="ko-KR" sz="1000" b="1" dirty="0"/>
              <a:t>            (by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Dynamo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17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659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99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solidFill>
            <a:schemeClr val="bg1"/>
          </a:solidFill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69313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물량</a:t>
            </a:r>
            <a:r>
              <a:rPr lang="en-US" altLang="ko-KR" sz="1300" dirty="0">
                <a:latin typeface="+mn-ea"/>
              </a:rPr>
              <a:t>Param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8030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각</a:t>
            </a:r>
            <a:r>
              <a:rPr lang="en-US" altLang="ko-KR" sz="1300" dirty="0">
                <a:latin typeface="+mn-ea"/>
              </a:rPr>
              <a:t> Category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각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패밀리 타입 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WMcode </a:t>
            </a:r>
            <a:r>
              <a:rPr lang="ko-KR" altLang="en-US" dirty="0">
                <a:latin typeface="+mn-ea"/>
                <a:ea typeface="+mn-ea"/>
              </a:rPr>
              <a:t>별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산출 식 및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산출수식 약자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</a:t>
            </a:r>
            <a:endParaRPr lang="en-US" altLang="ko-KR" sz="1138" dirty="0">
              <a:latin typeface="+mn-ea"/>
              <a:ea typeface="+mn-ea"/>
            </a:endParaRPr>
          </a:p>
          <a:p>
            <a:r>
              <a:rPr lang="ko-KR" altLang="en-US" sz="1138" dirty="0">
                <a:latin typeface="+mn-ea"/>
                <a:ea typeface="+mn-ea"/>
              </a:rPr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 별 값 </a:t>
            </a:r>
            <a:r>
              <a:rPr lang="en-US" altLang="ko-KR" sz="1138" dirty="0">
                <a:latin typeface="+mn-ea"/>
                <a:ea typeface="+mn-ea"/>
              </a:rPr>
              <a:t>1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>
                <a:latin typeface="+mn-ea"/>
                <a:ea typeface="+mn-ea"/>
              </a:rPr>
              <a:t>매개변수 단순 대입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 산출수식 약자 별 값 </a:t>
            </a:r>
            <a:r>
              <a:rPr lang="en-US" altLang="ko-KR" sz="1138" dirty="0">
                <a:latin typeface="+mn-ea"/>
                <a:ea typeface="+mn-ea"/>
              </a:rPr>
              <a:t>2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 err="1">
                <a:latin typeface="+mn-ea"/>
                <a:ea typeface="+mn-ea"/>
              </a:rPr>
              <a:t>토공량</a:t>
            </a:r>
            <a:r>
              <a:rPr lang="ko-KR" altLang="en-US" sz="1138" dirty="0">
                <a:latin typeface="+mn-ea"/>
                <a:ea typeface="+mn-ea"/>
              </a:rPr>
              <a:t> 계산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 확정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각 패밀리 타입 별</a:t>
            </a:r>
            <a:r>
              <a:rPr lang="en-US" altLang="ko-KR" sz="1138" dirty="0">
                <a:latin typeface="+mn-ea"/>
                <a:ea typeface="+mn-ea"/>
              </a:rPr>
              <a:t>, WMcode</a:t>
            </a:r>
            <a:r>
              <a:rPr lang="ko-KR" altLang="en-US" sz="1138" dirty="0">
                <a:latin typeface="+mn-ea"/>
                <a:ea typeface="+mn-ea"/>
              </a:rPr>
              <a:t> 별 물량으로 합산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+mn-ea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029982"/>
            <a:ext cx="2984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산출근거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_Family List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FF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각 카테고리 시트 별 타입 별 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해당 건물의 열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과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70888" cy="59926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건물 별 산출근거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rgbClr val="FF00FF"/>
                </a:solidFill>
                <a:latin typeface="+mn-ea"/>
              </a:rPr>
              <a:t>다른 이름으로 저장</a:t>
            </a:r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)</a:t>
            </a:r>
            <a:endParaRPr lang="ko-KR" altLang="en-US" sz="800" dirty="0">
              <a:solidFill>
                <a:srgbClr val="FF00FF"/>
              </a:solidFill>
              <a:latin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68371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72675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신규 생성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or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덮어쓰기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2309322" y="927039"/>
            <a:ext cx="490948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수행 세부 </a:t>
            </a:r>
            <a:r>
              <a:rPr lang="en-US" altLang="ko-KR" sz="1463" b="1" dirty="0">
                <a:latin typeface="+mn-ea"/>
              </a:rPr>
              <a:t>Process </a:t>
            </a:r>
            <a:r>
              <a:rPr lang="ko-KR" altLang="en-US" sz="1463" b="1" dirty="0">
                <a:latin typeface="+mn-ea"/>
              </a:rPr>
              <a:t>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-&gt; Revit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75B744-3204-F738-0A61-7130F8258443}"/>
              </a:ext>
            </a:extLst>
          </p:cNvPr>
          <p:cNvSpPr/>
          <p:nvPr/>
        </p:nvSpPr>
        <p:spPr>
          <a:xfrm rot="5400000">
            <a:off x="5941114" y="2345824"/>
            <a:ext cx="367938" cy="24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조합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9293D-3843-11FD-A364-33BC3CAF739A}"/>
              </a:ext>
            </a:extLst>
          </p:cNvPr>
          <p:cNvSpPr txBox="1"/>
          <p:nvPr/>
        </p:nvSpPr>
        <p:spPr>
          <a:xfrm>
            <a:off x="3118843" y="2726719"/>
            <a:ext cx="2421346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+mn-ea"/>
                <a:ea typeface="+mn-ea"/>
              </a:rPr>
              <a:t>Revit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부재별</a:t>
            </a:r>
            <a:r>
              <a:rPr lang="ko-KR" altLang="en-US" sz="1000" dirty="0">
                <a:latin typeface="+mn-ea"/>
                <a:ea typeface="+mn-ea"/>
              </a:rPr>
              <a:t> 형상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치수 데이터 정리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B44D33-77D0-2535-8D62-455A7F706099}"/>
              </a:ext>
            </a:extLst>
          </p:cNvPr>
          <p:cNvCxnSpPr>
            <a:cxnSpLocks/>
          </p:cNvCxnSpPr>
          <p:nvPr/>
        </p:nvCxnSpPr>
        <p:spPr>
          <a:xfrm flipV="1">
            <a:off x="5556179" y="2806512"/>
            <a:ext cx="381708" cy="1679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598012" y="2868791"/>
            <a:ext cx="1224118" cy="3174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>
                <a:latin typeface="+mn-ea"/>
                <a:ea typeface="+mn-ea"/>
              </a:rPr>
              <a:t>Revit </a:t>
            </a:r>
            <a:r>
              <a:rPr lang="ko-KR" altLang="en-US" sz="1463" dirty="0">
                <a:latin typeface="+mn-ea"/>
                <a:ea typeface="+mn-ea"/>
              </a:rPr>
              <a:t>모델링</a:t>
            </a: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chemeClr val="accent6">
                <a:lumMod val="50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</a:t>
            </a:r>
            <a:r>
              <a:rPr lang="ko-KR" altLang="en-US" sz="800" dirty="0" err="1">
                <a:solidFill>
                  <a:srgbClr val="FF00FF"/>
                </a:solidFill>
              </a:rPr>
              <a:t>터파기</a:t>
            </a:r>
            <a:r>
              <a:rPr lang="ko-KR" altLang="en-US" sz="800" dirty="0">
                <a:solidFill>
                  <a:srgbClr val="FF00FF"/>
                </a:solidFill>
              </a:rPr>
              <a:t>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형상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C957E6-8C6F-297B-ED48-C9BD15F8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312048"/>
            <a:ext cx="970280" cy="5162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2FD0A1-FB6C-7665-20B5-436F167348AD}"/>
              </a:ext>
            </a:extLst>
          </p:cNvPr>
          <p:cNvSpPr/>
          <p:nvPr/>
        </p:nvSpPr>
        <p:spPr>
          <a:xfrm>
            <a:off x="3356768" y="1219200"/>
            <a:ext cx="1377157" cy="66675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85ED9-DF6D-A692-732C-6D380A789879}"/>
              </a:ext>
            </a:extLst>
          </p:cNvPr>
          <p:cNvSpPr/>
          <p:nvPr/>
        </p:nvSpPr>
        <p:spPr>
          <a:xfrm>
            <a:off x="3506787" y="1609725"/>
            <a:ext cx="1744662" cy="728663"/>
          </a:xfrm>
          <a:prstGeom prst="rect">
            <a:avLst/>
          </a:prstGeom>
          <a:noFill/>
          <a:ln w="63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12D38-16B9-C8BD-447C-5CA29AB7E636}"/>
              </a:ext>
            </a:extLst>
          </p:cNvPr>
          <p:cNvSpPr txBox="1"/>
          <p:nvPr/>
        </p:nvSpPr>
        <p:spPr>
          <a:xfrm>
            <a:off x="4481512" y="2013651"/>
            <a:ext cx="1290638" cy="400110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FF"/>
                </a:solidFill>
              </a:rPr>
              <a:t>기초별로 다른 기초의 것과 겹치지 않는 유효 </a:t>
            </a:r>
            <a:r>
              <a:rPr lang="ko-KR" altLang="en-US" sz="500" dirty="0" err="1">
                <a:solidFill>
                  <a:srgbClr val="FF00FF"/>
                </a:solidFill>
              </a:rPr>
              <a:t>터파기</a:t>
            </a:r>
            <a:r>
              <a:rPr lang="ko-KR" altLang="en-US" sz="500" dirty="0">
                <a:solidFill>
                  <a:srgbClr val="FF00FF"/>
                </a:solidFill>
              </a:rPr>
              <a:t> 형상 도출구간</a:t>
            </a:r>
            <a:r>
              <a:rPr lang="en-US" altLang="ko-KR" sz="500" dirty="0">
                <a:solidFill>
                  <a:srgbClr val="FF00FF"/>
                </a:solidFill>
              </a:rPr>
              <a:t>.</a:t>
            </a:r>
          </a:p>
          <a:p>
            <a:r>
              <a:rPr lang="ko-KR" altLang="en-US" sz="500" dirty="0">
                <a:solidFill>
                  <a:srgbClr val="FF00FF"/>
                </a:solidFill>
              </a:rPr>
              <a:t>도출한 형상은 객체의 </a:t>
            </a:r>
            <a:r>
              <a:rPr lang="en-US" altLang="ko-KR" sz="500" dirty="0" err="1">
                <a:solidFill>
                  <a:srgbClr val="FF00FF"/>
                </a:solidFill>
              </a:rPr>
              <a:t>ExcaGeo</a:t>
            </a:r>
            <a:r>
              <a:rPr lang="en-US" altLang="ko-KR" sz="500" dirty="0">
                <a:solidFill>
                  <a:srgbClr val="FF00FF"/>
                </a:solidFill>
              </a:rPr>
              <a:t> </a:t>
            </a:r>
            <a:r>
              <a:rPr lang="ko-KR" altLang="en-US" sz="500" dirty="0">
                <a:solidFill>
                  <a:srgbClr val="FF00FF"/>
                </a:solidFill>
              </a:rPr>
              <a:t>항목에 삽입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3BEB0-C601-265B-1F9A-F637F90A14B4}"/>
              </a:ext>
            </a:extLst>
          </p:cNvPr>
          <p:cNvSpPr/>
          <p:nvPr/>
        </p:nvSpPr>
        <p:spPr>
          <a:xfrm>
            <a:off x="300620" y="690217"/>
            <a:ext cx="21876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개별 </a:t>
            </a:r>
            <a:r>
              <a:rPr lang="ko-KR" altLang="en-US" sz="1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Python Script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575F-6BAF-1CBC-035F-FA17769D9201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29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84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22671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내 필수 포함 시트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 산출 툴 실행을 위한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구성 조건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1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+mn-ea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+mn-ea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+mn-ea"/>
                <a:sym typeface="Wingdings" pitchFamily="2" charset="2"/>
              </a:rPr>
              <a:t>: </a:t>
            </a:r>
            <a:r>
              <a:rPr lang="ko-KR" altLang="en-US" sz="1400" b="0" dirty="0">
                <a:latin typeface="+mn-ea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+mn-ea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484758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64475" y="2259106"/>
            <a:ext cx="367987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589266"/>
            <a:ext cx="2919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팀 표준 </a:t>
            </a:r>
            <a:r>
              <a:rPr lang="en-US" altLang="ko-KR" sz="1200" dirty="0"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를 기반으로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프로젝트용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로 수정작업 필요</a:t>
            </a: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BA58DE6F-927E-B69F-032A-3012DF7C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929" y="3582076"/>
            <a:ext cx="1718823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ko-KR" altLang="en-US" sz="1200" dirty="0">
                <a:latin typeface="+mn-ea"/>
                <a:sym typeface="Wingdings" pitchFamily="2" charset="2"/>
              </a:rPr>
              <a:t>통칭</a:t>
            </a:r>
            <a:r>
              <a:rPr lang="en-US" altLang="ko-KR" sz="1200" dirty="0">
                <a:latin typeface="+mn-ea"/>
                <a:sym typeface="Wingdings" pitchFamily="2" charset="2"/>
              </a:rPr>
              <a:t>: </a:t>
            </a:r>
            <a:r>
              <a:rPr lang="ko-KR" altLang="en-US" sz="1200" dirty="0">
                <a:latin typeface="+mn-ea"/>
                <a:sym typeface="Wingdings" pitchFamily="2" charset="2"/>
              </a:rPr>
              <a:t>카테고리 시트</a:t>
            </a:r>
            <a:endParaRPr lang="en-US" altLang="ko-KR" sz="1200" dirty="0"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6C7F0A-EE32-D53B-62F4-497DC1363218}"/>
              </a:ext>
            </a:extLst>
          </p:cNvPr>
          <p:cNvSpPr/>
          <p:nvPr/>
        </p:nvSpPr>
        <p:spPr>
          <a:xfrm>
            <a:off x="1127446" y="2830711"/>
            <a:ext cx="4285117" cy="2395110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78D770-6525-40FD-4621-BA1E205BAD91}"/>
              </a:ext>
            </a:extLst>
          </p:cNvPr>
          <p:cNvSpPr/>
          <p:nvPr/>
        </p:nvSpPr>
        <p:spPr>
          <a:xfrm>
            <a:off x="2088777" y="3783197"/>
            <a:ext cx="6190812" cy="1918873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7B6E3-41FC-E1D9-E814-8CC3312EEDF0}"/>
              </a:ext>
            </a:extLst>
          </p:cNvPr>
          <p:cNvSpPr txBox="1"/>
          <p:nvPr/>
        </p:nvSpPr>
        <p:spPr>
          <a:xfrm>
            <a:off x="1219200" y="2889223"/>
            <a:ext cx="268605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  <a:endParaRPr lang="en-US" altLang="ko-KR" sz="1050" dirty="0">
              <a:highlight>
                <a:srgbClr val="C0C0C0"/>
              </a:highlight>
            </a:endParaRPr>
          </a:p>
          <a:p>
            <a:r>
              <a:rPr lang="ko-KR" altLang="en-US" sz="1050" dirty="0">
                <a:highlight>
                  <a:srgbClr val="C0C0C0"/>
                </a:highlight>
              </a:rPr>
              <a:t> </a:t>
            </a:r>
            <a:r>
              <a:rPr lang="en-US" altLang="ko-KR" sz="1050" dirty="0">
                <a:highlight>
                  <a:srgbClr val="C0C0C0"/>
                </a:highlight>
              </a:rPr>
              <a:t>+ </a:t>
            </a:r>
            <a:r>
              <a:rPr lang="ko-KR" altLang="en-US" sz="1050" dirty="0">
                <a:highlight>
                  <a:srgbClr val="C0C0C0"/>
                </a:highlight>
              </a:rPr>
              <a:t>프로젝트 적용 도면화 용 패밀리 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812D1-42D6-F1AB-285A-8B404EBFBB13}"/>
              </a:ext>
            </a:extLst>
          </p:cNvPr>
          <p:cNvSpPr txBox="1"/>
          <p:nvPr/>
        </p:nvSpPr>
        <p:spPr>
          <a:xfrm>
            <a:off x="6153335" y="4273335"/>
            <a:ext cx="1555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highlight>
                  <a:srgbClr val="C0C0C0"/>
                </a:highlight>
              </a:rPr>
              <a:t>팀 표준 배포 시 포함된 패밀리 타입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83375-2713-23D3-1048-B14E993E8971}"/>
              </a:ext>
            </a:extLst>
          </p:cNvPr>
          <p:cNvSpPr txBox="1"/>
          <p:nvPr/>
        </p:nvSpPr>
        <p:spPr>
          <a:xfrm>
            <a:off x="2251509" y="3307813"/>
            <a:ext cx="132036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1</a:t>
            </a:r>
          </a:p>
          <a:p>
            <a:r>
              <a:rPr lang="en-US" altLang="ko-KR" sz="1050" dirty="0">
                <a:solidFill>
                  <a:schemeClr val="accent2">
                    <a:lumMod val="75000"/>
                  </a:schemeClr>
                </a:solidFill>
              </a:rPr>
              <a:t>Family Type 2</a:t>
            </a:r>
            <a:endParaRPr lang="ko-KR" altLang="en-US" sz="105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105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3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4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5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6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7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8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9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Family Type 10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253382-B76C-527F-5C0F-D03C72479BC4}"/>
              </a:ext>
            </a:extLst>
          </p:cNvPr>
          <p:cNvSpPr txBox="1"/>
          <p:nvPr/>
        </p:nvSpPr>
        <p:spPr>
          <a:xfrm>
            <a:off x="4312647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FF"/>
                </a:solidFill>
              </a:rPr>
              <a:t>Family Type 3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4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5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6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7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8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9</a:t>
            </a:r>
            <a:endParaRPr lang="ko-KR" altLang="en-US" sz="1050" b="1" dirty="0">
              <a:solidFill>
                <a:srgbClr val="FF00FF"/>
              </a:solidFill>
            </a:endParaRPr>
          </a:p>
          <a:p>
            <a:r>
              <a:rPr lang="en-US" altLang="ko-KR" sz="1050" b="1" dirty="0">
                <a:solidFill>
                  <a:srgbClr val="FF00FF"/>
                </a:solidFill>
              </a:rPr>
              <a:t>Family Type 10</a:t>
            </a:r>
            <a:endParaRPr lang="ko-KR" altLang="en-US" sz="1050" b="1" dirty="0">
              <a:solidFill>
                <a:srgbClr val="FF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B1484-5501-F98A-31E4-A5E5548AF655}"/>
              </a:ext>
            </a:extLst>
          </p:cNvPr>
          <p:cNvSpPr txBox="1"/>
          <p:nvPr/>
        </p:nvSpPr>
        <p:spPr>
          <a:xfrm>
            <a:off x="5403850" y="3784445"/>
            <a:ext cx="1320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Family Type 1’</a:t>
            </a:r>
          </a:p>
          <a:p>
            <a:r>
              <a:rPr lang="en-US" altLang="ko-KR" sz="1050" dirty="0">
                <a:solidFill>
                  <a:srgbClr val="FF00FF"/>
                </a:solidFill>
              </a:rPr>
              <a:t>Family Type 2’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65BF74-E3DD-244D-59F0-45C004D2BD45}"/>
              </a:ext>
            </a:extLst>
          </p:cNvPr>
          <p:cNvSpPr txBox="1"/>
          <p:nvPr/>
        </p:nvSpPr>
        <p:spPr>
          <a:xfrm>
            <a:off x="3171799" y="3778272"/>
            <a:ext cx="1320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</a:p>
          <a:p>
            <a:pPr algn="ctr"/>
            <a:r>
              <a:rPr lang="en-US" altLang="ko-KR" sz="1050" b="1" dirty="0">
                <a:solidFill>
                  <a:srgbClr val="0000FF"/>
                </a:solidFill>
              </a:rPr>
              <a:t>=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820371" y="1365993"/>
            <a:ext cx="3463362" cy="69705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872F96-3ADF-D97A-9A63-3DC029EC17D9}"/>
              </a:ext>
            </a:extLst>
          </p:cNvPr>
          <p:cNvSpPr/>
          <p:nvPr/>
        </p:nvSpPr>
        <p:spPr>
          <a:xfrm>
            <a:off x="1079097" y="2755978"/>
            <a:ext cx="4430163" cy="101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AF3DE-3DF8-CDE1-C724-F3CA9659A9E5}"/>
              </a:ext>
            </a:extLst>
          </p:cNvPr>
          <p:cNvSpPr/>
          <p:nvPr/>
        </p:nvSpPr>
        <p:spPr>
          <a:xfrm>
            <a:off x="1079097" y="3683021"/>
            <a:ext cx="997327" cy="1665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C0DE5-3D13-0997-60F7-CEB0E76E2A2A}"/>
              </a:ext>
            </a:extLst>
          </p:cNvPr>
          <p:cNvSpPr txBox="1"/>
          <p:nvPr/>
        </p:nvSpPr>
        <p:spPr>
          <a:xfrm>
            <a:off x="3280863" y="3523646"/>
            <a:ext cx="141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프로젝트</a:t>
            </a:r>
            <a:endParaRPr lang="en-US" altLang="ko-KR" sz="1000" b="1" dirty="0">
              <a:solidFill>
                <a:srgbClr val="0000FF"/>
              </a:solidFill>
              <a:highlight>
                <a:srgbClr val="FFFF00"/>
              </a:highlight>
            </a:endParaRPr>
          </a:p>
          <a:p>
            <a:r>
              <a:rPr lang="ko-KR" altLang="en-US" sz="1000" b="1" dirty="0">
                <a:solidFill>
                  <a:srgbClr val="0000FF"/>
                </a:solidFill>
                <a:highlight>
                  <a:srgbClr val="FFFF00"/>
                </a:highlight>
              </a:rPr>
              <a:t>적용 패밀리 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D1655F-28F0-AFD5-9A82-1F3A5F88021B}"/>
              </a:ext>
            </a:extLst>
          </p:cNvPr>
          <p:cNvSpPr/>
          <p:nvPr/>
        </p:nvSpPr>
        <p:spPr>
          <a:xfrm>
            <a:off x="5427027" y="3727449"/>
            <a:ext cx="3002594" cy="1621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FED3A0-BCE6-18C1-3983-94822AD2CBBF}"/>
              </a:ext>
            </a:extLst>
          </p:cNvPr>
          <p:cNvSpPr/>
          <p:nvPr/>
        </p:nvSpPr>
        <p:spPr>
          <a:xfrm>
            <a:off x="1446262" y="5244083"/>
            <a:ext cx="7240538" cy="940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8A3FE-90E4-B8E3-CBE3-20506779185E}"/>
              </a:ext>
            </a:extLst>
          </p:cNvPr>
          <p:cNvSpPr txBox="1"/>
          <p:nvPr/>
        </p:nvSpPr>
        <p:spPr>
          <a:xfrm>
            <a:off x="1620676" y="3404897"/>
            <a:ext cx="160986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Revit </a:t>
            </a:r>
            <a:r>
              <a:rPr lang="ko-KR" altLang="en-US" sz="1200" dirty="0"/>
              <a:t>내 패밀리 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548D5-B649-8229-881D-D739B43DD4C9}"/>
              </a:ext>
            </a:extLst>
          </p:cNvPr>
          <p:cNvSpPr txBox="1"/>
          <p:nvPr/>
        </p:nvSpPr>
        <p:spPr>
          <a:xfrm>
            <a:off x="4393828" y="3404896"/>
            <a:ext cx="2448991" cy="276999"/>
          </a:xfrm>
          <a:prstGeom prst="rect">
            <a:avLst/>
          </a:prstGeom>
          <a:solidFill>
            <a:srgbClr val="FFCCFF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카테고리 별 시트 내 패밀리 타입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695CA3-25F6-6CA1-1BCB-8D7FAAED9CF6}"/>
              </a:ext>
            </a:extLst>
          </p:cNvPr>
          <p:cNvGrpSpPr/>
          <p:nvPr/>
        </p:nvGrpSpPr>
        <p:grpSpPr>
          <a:xfrm>
            <a:off x="1127446" y="2430754"/>
            <a:ext cx="7152143" cy="3271316"/>
            <a:chOff x="1329995" y="2459329"/>
            <a:chExt cx="7152143" cy="32713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6C7F0A-EE32-D53B-62F4-497DC1363218}"/>
                </a:ext>
              </a:extLst>
            </p:cNvPr>
            <p:cNvSpPr/>
            <p:nvPr/>
          </p:nvSpPr>
          <p:spPr>
            <a:xfrm>
              <a:off x="1329995" y="2859286"/>
              <a:ext cx="4285117" cy="2395110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8A3FE-90E4-B8E3-CBE3-20506779185E}"/>
                </a:ext>
              </a:extLst>
            </p:cNvPr>
            <p:cNvSpPr txBox="1"/>
            <p:nvPr/>
          </p:nvSpPr>
          <p:spPr>
            <a:xfrm>
              <a:off x="1329995" y="2459329"/>
              <a:ext cx="160986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Revit </a:t>
              </a:r>
              <a:r>
                <a:rPr lang="ko-KR" altLang="en-US" sz="1200" dirty="0"/>
                <a:t>내 패밀리 타입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78D770-6525-40FD-4621-BA1E205BAD91}"/>
                </a:ext>
              </a:extLst>
            </p:cNvPr>
            <p:cNvSpPr/>
            <p:nvPr/>
          </p:nvSpPr>
          <p:spPr>
            <a:xfrm>
              <a:off x="2291326" y="3811772"/>
              <a:ext cx="6190812" cy="1918873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rgbClr val="FF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548D5-B649-8229-881D-D739B43DD4C9}"/>
                </a:ext>
              </a:extLst>
            </p:cNvPr>
            <p:cNvSpPr txBox="1"/>
            <p:nvPr/>
          </p:nvSpPr>
          <p:spPr>
            <a:xfrm>
              <a:off x="6033146" y="3425630"/>
              <a:ext cx="2448991" cy="276999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카테고리 별 시트 내 패밀리 타입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7B6E3-41FC-E1D9-E814-8CC3312EEDF0}"/>
                </a:ext>
              </a:extLst>
            </p:cNvPr>
            <p:cNvSpPr txBox="1"/>
            <p:nvPr/>
          </p:nvSpPr>
          <p:spPr>
            <a:xfrm>
              <a:off x="1421749" y="2917798"/>
              <a:ext cx="268605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  <a:endParaRPr lang="en-US" altLang="ko-KR" sz="1050" dirty="0">
                <a:highlight>
                  <a:srgbClr val="C0C0C0"/>
                </a:highlight>
              </a:endParaRPr>
            </a:p>
            <a:p>
              <a:r>
                <a:rPr lang="ko-KR" altLang="en-US" sz="1050" dirty="0">
                  <a:highlight>
                    <a:srgbClr val="C0C0C0"/>
                  </a:highlight>
                </a:rPr>
                <a:t> </a:t>
              </a:r>
              <a:r>
                <a:rPr lang="en-US" altLang="ko-KR" sz="1050" dirty="0">
                  <a:highlight>
                    <a:srgbClr val="C0C0C0"/>
                  </a:highlight>
                </a:rPr>
                <a:t>+ </a:t>
              </a:r>
              <a:r>
                <a:rPr lang="ko-KR" altLang="en-US" sz="1050" dirty="0">
                  <a:highlight>
                    <a:srgbClr val="C0C0C0"/>
                  </a:highlight>
                </a:rPr>
                <a:t>프로젝트 적용 도면화 용 패밀리 타입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812D1-42D6-F1AB-285A-8B404EBFBB13}"/>
                </a:ext>
              </a:extLst>
            </p:cNvPr>
            <p:cNvSpPr txBox="1"/>
            <p:nvPr/>
          </p:nvSpPr>
          <p:spPr>
            <a:xfrm>
              <a:off x="6355884" y="4301910"/>
              <a:ext cx="15550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8417DC-4BD5-5D30-2D82-575F34F46085}"/>
                </a:ext>
              </a:extLst>
            </p:cNvPr>
            <p:cNvSpPr txBox="1"/>
            <p:nvPr/>
          </p:nvSpPr>
          <p:spPr>
            <a:xfrm>
              <a:off x="3483412" y="3552221"/>
              <a:ext cx="141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프로젝트</a:t>
              </a:r>
              <a:endParaRPr lang="en-US" altLang="ko-KR" sz="1000" b="1" dirty="0">
                <a:solidFill>
                  <a:srgbClr val="0000FF"/>
                </a:solidFill>
                <a:highlight>
                  <a:srgbClr val="FFFF00"/>
                </a:highlight>
              </a:endParaRPr>
            </a:p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적용 패밀리 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583375-2713-23D3-1048-B14E993E8971}"/>
                </a:ext>
              </a:extLst>
            </p:cNvPr>
            <p:cNvSpPr txBox="1"/>
            <p:nvPr/>
          </p:nvSpPr>
          <p:spPr>
            <a:xfrm>
              <a:off x="2454058" y="3336388"/>
              <a:ext cx="1320366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1</a:t>
              </a: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2</a:t>
              </a:r>
              <a:endParaRPr lang="ko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3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4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5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6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7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8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9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10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53382-B76C-527F-5C0F-D03C72479BC4}"/>
                </a:ext>
              </a:extLst>
            </p:cNvPr>
            <p:cNvSpPr txBox="1"/>
            <p:nvPr/>
          </p:nvSpPr>
          <p:spPr>
            <a:xfrm>
              <a:off x="4515196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3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4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5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6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7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8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9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10</a:t>
              </a:r>
              <a:endParaRPr lang="ko-KR" altLang="en-US" sz="1050" b="1" dirty="0">
                <a:solidFill>
                  <a:srgbClr val="FF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1484-5501-F98A-31E4-A5E5548AF655}"/>
                </a:ext>
              </a:extLst>
            </p:cNvPr>
            <p:cNvSpPr txBox="1"/>
            <p:nvPr/>
          </p:nvSpPr>
          <p:spPr>
            <a:xfrm>
              <a:off x="5606399" y="3813020"/>
              <a:ext cx="1320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1’</a:t>
              </a:r>
            </a:p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2’</a:t>
              </a:r>
              <a:endParaRPr lang="ko-KR" altLang="en-US" sz="1050" dirty="0">
                <a:solidFill>
                  <a:srgbClr val="FF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65BF74-E3DD-244D-59F0-45C004D2BD45}"/>
                </a:ext>
              </a:extLst>
            </p:cNvPr>
            <p:cNvSpPr txBox="1"/>
            <p:nvPr/>
          </p:nvSpPr>
          <p:spPr>
            <a:xfrm>
              <a:off x="3374348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9E58466-B148-5DE9-896B-D79034F48D19}"/>
              </a:ext>
            </a:extLst>
          </p:cNvPr>
          <p:cNvSpPr/>
          <p:nvPr/>
        </p:nvSpPr>
        <p:spPr>
          <a:xfrm>
            <a:off x="4667250" y="1755266"/>
            <a:ext cx="981075" cy="2026283"/>
          </a:xfrm>
          <a:custGeom>
            <a:avLst/>
            <a:gdLst>
              <a:gd name="connsiteX0" fmla="*/ 0 w 981075"/>
              <a:gd name="connsiteY0" fmla="*/ 1343025 h 1343025"/>
              <a:gd name="connsiteX1" fmla="*/ 0 w 981075"/>
              <a:gd name="connsiteY1" fmla="*/ 0 h 1343025"/>
              <a:gd name="connsiteX2" fmla="*/ 981075 w 981075"/>
              <a:gd name="connsiteY2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1343025">
                <a:moveTo>
                  <a:pt x="0" y="1343025"/>
                </a:moveTo>
                <a:lnTo>
                  <a:pt x="0" y="0"/>
                </a:lnTo>
                <a:lnTo>
                  <a:pt x="981075" y="0"/>
                </a:lnTo>
              </a:path>
            </a:pathLst>
          </a:custGeom>
          <a:noFill/>
          <a:ln w="38100" cmpd="dbl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633013" y="1087373"/>
            <a:ext cx="3463362" cy="134338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해치 부분이 물량산출에 관여하는 패밀리 타입이므로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90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18610</TotalTime>
  <Words>4797</Words>
  <Application>Microsoft Office PowerPoint</Application>
  <PresentationFormat>A4 용지(210x297mm)</PresentationFormat>
  <Paragraphs>788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맑은 고딕</vt:lpstr>
      <vt:lpstr>현대하모니 B</vt:lpstr>
      <vt:lpstr>현대하모니 L</vt:lpstr>
      <vt:lpstr>현대하모니 M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장만규(JANG MAN KYU) 매니저</cp:lastModifiedBy>
  <cp:revision>1037</cp:revision>
  <cp:lastPrinted>2023-04-26T01:28:51Z</cp:lastPrinted>
  <dcterms:created xsi:type="dcterms:W3CDTF">2021-07-27T05:23:17Z</dcterms:created>
  <dcterms:modified xsi:type="dcterms:W3CDTF">2023-11-14T02:21:29Z</dcterms:modified>
</cp:coreProperties>
</file>